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sldIdLst>
    <p:sldId id="256" r:id="rId5"/>
    <p:sldId id="278" r:id="rId6"/>
    <p:sldId id="281" r:id="rId7"/>
    <p:sldId id="286" r:id="rId8"/>
    <p:sldId id="282" r:id="rId9"/>
    <p:sldId id="272" r:id="rId10"/>
    <p:sldId id="263" r:id="rId11"/>
    <p:sldId id="279" r:id="rId12"/>
    <p:sldId id="301" r:id="rId13"/>
    <p:sldId id="265" r:id="rId14"/>
    <p:sldId id="305" r:id="rId15"/>
    <p:sldId id="285" r:id="rId16"/>
    <p:sldId id="303" r:id="rId17"/>
    <p:sldId id="298" r:id="rId18"/>
    <p:sldId id="299" r:id="rId19"/>
    <p:sldId id="304" r:id="rId20"/>
    <p:sldId id="289" r:id="rId21"/>
    <p:sldId id="296" r:id="rId22"/>
    <p:sldId id="291" r:id="rId23"/>
    <p:sldId id="292" r:id="rId24"/>
    <p:sldId id="293" r:id="rId25"/>
    <p:sldId id="29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8145A5-7D4F-4262-AC77-B3561C3C4148}" v="96" dt="2023-02-22T12:05:51.5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6" d="100"/>
          <a:sy n="56" d="100"/>
        </p:scale>
        <p:origin x="10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on Douthwaite" userId="S::ad879@bath.ac.uk::0ebb225a-8ff2-45ca-abbb-0a96db777371" providerId="AD" clId="Web-{2A8145A5-7D4F-4262-AC77-B3561C3C4148}"/>
    <pc:docChg chg="modSld">
      <pc:chgData name="Alison Douthwaite" userId="S::ad879@bath.ac.uk::0ebb225a-8ff2-45ca-abbb-0a96db777371" providerId="AD" clId="Web-{2A8145A5-7D4F-4262-AC77-B3561C3C4148}" dt="2023-02-22T12:05:49.700" v="58"/>
      <pc:docMkLst>
        <pc:docMk/>
      </pc:docMkLst>
      <pc:sldChg chg="modNotes">
        <pc:chgData name="Alison Douthwaite" userId="S::ad879@bath.ac.uk::0ebb225a-8ff2-45ca-abbb-0a96db777371" providerId="AD" clId="Web-{2A8145A5-7D4F-4262-AC77-B3561C3C4148}" dt="2023-02-22T12:05:15.323" v="55"/>
        <pc:sldMkLst>
          <pc:docMk/>
          <pc:sldMk cId="3124718588" sldId="263"/>
        </pc:sldMkLst>
      </pc:sldChg>
      <pc:sldChg chg="modNotes">
        <pc:chgData name="Alison Douthwaite" userId="S::ad879@bath.ac.uk::0ebb225a-8ff2-45ca-abbb-0a96db777371" providerId="AD" clId="Web-{2A8145A5-7D4F-4262-AC77-B3561C3C4148}" dt="2023-02-22T12:05:49.700" v="58"/>
        <pc:sldMkLst>
          <pc:docMk/>
          <pc:sldMk cId="64932459" sldId="296"/>
        </pc:sldMkLst>
      </pc:sldChg>
      <pc:sldChg chg="modSp modNotes">
        <pc:chgData name="Alison Douthwaite" userId="S::ad879@bath.ac.uk::0ebb225a-8ff2-45ca-abbb-0a96db777371" providerId="AD" clId="Web-{2A8145A5-7D4F-4262-AC77-B3561C3C4148}" dt="2023-02-22T12:04:35.102" v="49"/>
        <pc:sldMkLst>
          <pc:docMk/>
          <pc:sldMk cId="3159701288" sldId="301"/>
        </pc:sldMkLst>
        <pc:spChg chg="mod">
          <ac:chgData name="Alison Douthwaite" userId="S::ad879@bath.ac.uk::0ebb225a-8ff2-45ca-abbb-0a96db777371" providerId="AD" clId="Web-{2A8145A5-7D4F-4262-AC77-B3561C3C4148}" dt="2023-02-22T12:04:20.882" v="47" actId="20577"/>
          <ac:spMkLst>
            <pc:docMk/>
            <pc:sldMk cId="3159701288" sldId="301"/>
            <ac:spMk id="16" creationId="{7E16EDA7-0F48-BD73-8751-0351F93818E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65E223-1B87-4952-89F7-BFF17BFA457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B5C16D9-DEF2-4365-8E7B-39819E6E370C}">
      <dgm:prSet phldrT="[Text]"/>
      <dgm:spPr/>
      <dgm:t>
        <a:bodyPr/>
        <a:lstStyle/>
        <a:p>
          <a:pPr rtl="0"/>
          <a:r>
            <a:rPr lang="en-GB" dirty="0">
              <a:latin typeface="Corbel" panose="020B0503020204020204"/>
            </a:rPr>
            <a:t>Research Phase</a:t>
          </a:r>
          <a:r>
            <a:rPr lang="en-GB" dirty="0"/>
            <a:t> 1	</a:t>
          </a:r>
        </a:p>
      </dgm:t>
    </dgm:pt>
    <dgm:pt modelId="{2DBE1446-9E34-48ED-9EF3-6675FFF7DA77}" type="parTrans" cxnId="{0C22DFC0-A56E-491C-8CD1-6901C4F4C934}">
      <dgm:prSet/>
      <dgm:spPr/>
      <dgm:t>
        <a:bodyPr/>
        <a:lstStyle/>
        <a:p>
          <a:endParaRPr lang="en-GB"/>
        </a:p>
      </dgm:t>
    </dgm:pt>
    <dgm:pt modelId="{FD48364F-FBCB-4495-B97E-F2E48B46C5CF}" type="sibTrans" cxnId="{0C22DFC0-A56E-491C-8CD1-6901C4F4C934}">
      <dgm:prSet/>
      <dgm:spPr/>
      <dgm:t>
        <a:bodyPr/>
        <a:lstStyle/>
        <a:p>
          <a:endParaRPr lang="en-GB"/>
        </a:p>
      </dgm:t>
    </dgm:pt>
    <dgm:pt modelId="{E269CC28-2744-42AC-8027-2B2955262916}">
      <dgm:prSet phldrT="[Text]" custT="1"/>
      <dgm:spPr/>
      <dgm:t>
        <a:bodyPr/>
        <a:lstStyle/>
        <a:p>
          <a:pPr rtl="0">
            <a:buFont typeface="Arial" panose="020B0604020202020204" pitchFamily="34" charset="0"/>
            <a:buChar char="•"/>
          </a:pPr>
          <a:r>
            <a:rPr lang="en-GB" sz="2400" dirty="0">
              <a:latin typeface="Corbel" panose="020B0503020204020204"/>
            </a:rPr>
            <a:t> </a:t>
          </a:r>
          <a:r>
            <a:rPr lang="en-GB" sz="2400" b="1" dirty="0"/>
            <a:t>Understanding NEET</a:t>
          </a:r>
        </a:p>
      </dgm:t>
    </dgm:pt>
    <dgm:pt modelId="{E38BB0B6-5B4E-4CDA-AE3C-51999C2258E7}" type="parTrans" cxnId="{254464FE-0E90-4024-9150-182565537038}">
      <dgm:prSet/>
      <dgm:spPr/>
      <dgm:t>
        <a:bodyPr/>
        <a:lstStyle/>
        <a:p>
          <a:endParaRPr lang="en-GB"/>
        </a:p>
      </dgm:t>
    </dgm:pt>
    <dgm:pt modelId="{D8DC40A8-94BF-4752-8CA4-D2979D8CEE12}" type="sibTrans" cxnId="{254464FE-0E90-4024-9150-182565537038}">
      <dgm:prSet/>
      <dgm:spPr/>
      <dgm:t>
        <a:bodyPr/>
        <a:lstStyle/>
        <a:p>
          <a:endParaRPr lang="en-GB"/>
        </a:p>
      </dgm:t>
    </dgm:pt>
    <dgm:pt modelId="{189CBCF7-8101-4FB4-B9EB-4BFEC28568B8}">
      <dgm:prSet phldrT="[Text]"/>
      <dgm:spPr/>
      <dgm:t>
        <a:bodyPr/>
        <a:lstStyle/>
        <a:p>
          <a:pPr rtl="0"/>
          <a:r>
            <a:rPr lang="en-GB" dirty="0"/>
            <a:t>Research Phase 2</a:t>
          </a:r>
        </a:p>
      </dgm:t>
    </dgm:pt>
    <dgm:pt modelId="{874ECD6F-B0A3-44A7-B1BE-D7FA78AFB3DC}" type="parTrans" cxnId="{D1F0B7CA-1767-46A4-A3C7-FAF34E6164E7}">
      <dgm:prSet/>
      <dgm:spPr/>
      <dgm:t>
        <a:bodyPr/>
        <a:lstStyle/>
        <a:p>
          <a:endParaRPr lang="en-GB"/>
        </a:p>
      </dgm:t>
    </dgm:pt>
    <dgm:pt modelId="{D72120C5-B86C-46C4-99B6-D606DABE89A3}" type="sibTrans" cxnId="{D1F0B7CA-1767-46A4-A3C7-FAF34E6164E7}">
      <dgm:prSet/>
      <dgm:spPr/>
      <dgm:t>
        <a:bodyPr/>
        <a:lstStyle/>
        <a:p>
          <a:endParaRPr lang="en-GB"/>
        </a:p>
      </dgm:t>
    </dgm:pt>
    <dgm:pt modelId="{E47B5A6F-B069-4DA5-AC29-3653DCA5E1C0}">
      <dgm:prSet phldrT="[Text]" custT="1"/>
      <dgm:spPr/>
      <dgm:t>
        <a:bodyPr/>
        <a:lstStyle/>
        <a:p>
          <a:r>
            <a:rPr lang="en-GB" sz="2400" b="1" dirty="0"/>
            <a:t>Developing </a:t>
          </a:r>
          <a:r>
            <a:rPr lang="en-GB" sz="2400" b="1" dirty="0">
              <a:latin typeface="Corbel" panose="020B0503020204020204"/>
            </a:rPr>
            <a:t>Interventions</a:t>
          </a:r>
          <a:endParaRPr lang="en-GB" sz="2400" b="1" dirty="0"/>
        </a:p>
      </dgm:t>
    </dgm:pt>
    <dgm:pt modelId="{71FB1F05-2A50-4D9C-B0D8-77F5F9872FC9}" type="parTrans" cxnId="{9BF4295F-F1A3-43C4-8D94-A58D37F90CA9}">
      <dgm:prSet/>
      <dgm:spPr/>
      <dgm:t>
        <a:bodyPr/>
        <a:lstStyle/>
        <a:p>
          <a:endParaRPr lang="en-GB"/>
        </a:p>
      </dgm:t>
    </dgm:pt>
    <dgm:pt modelId="{15A0B983-2E6D-4209-BA20-18847847C270}" type="sibTrans" cxnId="{9BF4295F-F1A3-43C4-8D94-A58D37F90CA9}">
      <dgm:prSet/>
      <dgm:spPr/>
      <dgm:t>
        <a:bodyPr/>
        <a:lstStyle/>
        <a:p>
          <a:endParaRPr lang="en-GB"/>
        </a:p>
      </dgm:t>
    </dgm:pt>
    <dgm:pt modelId="{32391637-1A8C-45C7-8F3F-C30534734F7F}">
      <dgm:prSet phldrT="[Text]"/>
      <dgm:spPr/>
      <dgm:t>
        <a:bodyPr/>
        <a:lstStyle/>
        <a:p>
          <a:pPr rtl="0"/>
          <a:r>
            <a:rPr lang="en-GB" dirty="0"/>
            <a:t>Research Phase 3</a:t>
          </a:r>
        </a:p>
      </dgm:t>
    </dgm:pt>
    <dgm:pt modelId="{643BEA9A-1E07-4017-94AF-0DF680CBD638}" type="parTrans" cxnId="{93BA0F8C-530C-4461-B34D-4D60904FFA3E}">
      <dgm:prSet/>
      <dgm:spPr/>
      <dgm:t>
        <a:bodyPr/>
        <a:lstStyle/>
        <a:p>
          <a:endParaRPr lang="en-GB"/>
        </a:p>
      </dgm:t>
    </dgm:pt>
    <dgm:pt modelId="{A7B03F74-5D1E-4B64-A0BA-FD37FBBBB547}" type="sibTrans" cxnId="{93BA0F8C-530C-4461-B34D-4D60904FFA3E}">
      <dgm:prSet/>
      <dgm:spPr/>
      <dgm:t>
        <a:bodyPr/>
        <a:lstStyle/>
        <a:p>
          <a:endParaRPr lang="en-GB"/>
        </a:p>
      </dgm:t>
    </dgm:pt>
    <dgm:pt modelId="{2DBBFFA0-61F4-45AD-823B-6DFB3A12B954}">
      <dgm:prSet phldrT="[Text]" custT="1"/>
      <dgm:spPr/>
      <dgm:t>
        <a:bodyPr/>
        <a:lstStyle/>
        <a:p>
          <a:r>
            <a:rPr lang="en-GB" sz="2400" b="1" dirty="0"/>
            <a:t>Trialling &amp; evaluating Interventions</a:t>
          </a:r>
        </a:p>
      </dgm:t>
    </dgm:pt>
    <dgm:pt modelId="{00C643AF-62F9-4A7D-B700-D939120048ED}" type="parTrans" cxnId="{F1659870-8147-40E9-BC6E-B9BAE389163C}">
      <dgm:prSet/>
      <dgm:spPr/>
      <dgm:t>
        <a:bodyPr/>
        <a:lstStyle/>
        <a:p>
          <a:endParaRPr lang="en-GB"/>
        </a:p>
      </dgm:t>
    </dgm:pt>
    <dgm:pt modelId="{60E7824D-BDD2-4E3E-A1DA-D0D866AADCAC}" type="sibTrans" cxnId="{F1659870-8147-40E9-BC6E-B9BAE389163C}">
      <dgm:prSet/>
      <dgm:spPr/>
      <dgm:t>
        <a:bodyPr/>
        <a:lstStyle/>
        <a:p>
          <a:endParaRPr lang="en-GB"/>
        </a:p>
      </dgm:t>
    </dgm:pt>
    <dgm:pt modelId="{FCE0618F-A19C-46E3-A24A-B0DD3B4F2E34}">
      <dgm:prSet phldrT="[Text]" phldr="0" custT="1"/>
      <dgm:spPr/>
      <dgm:t>
        <a:bodyPr/>
        <a:lstStyle/>
        <a:p>
          <a:pPr rtl="0"/>
          <a:r>
            <a:rPr lang="en-GB" sz="2000" dirty="0">
              <a:latin typeface="Corbel" panose="020B0503020204020204"/>
            </a:rPr>
            <a:t>Somerset and Wiltshire</a:t>
          </a:r>
          <a:endParaRPr lang="en-GB" sz="2000" dirty="0"/>
        </a:p>
      </dgm:t>
    </dgm:pt>
    <dgm:pt modelId="{84857473-FCDF-4DC1-8431-26C60CE597D1}" type="parTrans" cxnId="{16424FBF-86FD-40B0-A61A-E562812E0912}">
      <dgm:prSet/>
      <dgm:spPr/>
      <dgm:t>
        <a:bodyPr/>
        <a:lstStyle/>
        <a:p>
          <a:endParaRPr lang="en-GB"/>
        </a:p>
      </dgm:t>
    </dgm:pt>
    <dgm:pt modelId="{588DE99F-8AC3-48C9-BDE0-60C4D2B6BCE2}" type="sibTrans" cxnId="{16424FBF-86FD-40B0-A61A-E562812E0912}">
      <dgm:prSet/>
      <dgm:spPr/>
      <dgm:t>
        <a:bodyPr/>
        <a:lstStyle/>
        <a:p>
          <a:endParaRPr lang="en-GB"/>
        </a:p>
      </dgm:t>
    </dgm:pt>
    <dgm:pt modelId="{50350A65-7283-40D5-8FD4-970A30705E10}">
      <dgm:prSet phldrT="[Text]" phldr="0" custT="1"/>
      <dgm:spPr/>
      <dgm:t>
        <a:bodyPr/>
        <a:lstStyle/>
        <a:p>
          <a:pPr rtl="0"/>
          <a:r>
            <a:rPr lang="en-GB" sz="2000" dirty="0">
              <a:latin typeface="Corbel" panose="020B0503020204020204"/>
            </a:rPr>
            <a:t>Reviewing insights into risks in academic literature, project reports and policy documents across Europe</a:t>
          </a:r>
          <a:endParaRPr lang="en-GB" sz="2000" dirty="0"/>
        </a:p>
      </dgm:t>
    </dgm:pt>
    <dgm:pt modelId="{5C5187B0-D8F3-41D5-9457-68B1E4CCB056}" type="parTrans" cxnId="{A98572F8-C794-494B-B636-C1F4407BB3BA}">
      <dgm:prSet/>
      <dgm:spPr/>
      <dgm:t>
        <a:bodyPr/>
        <a:lstStyle/>
        <a:p>
          <a:endParaRPr lang="en-GB"/>
        </a:p>
      </dgm:t>
    </dgm:pt>
    <dgm:pt modelId="{BC84F0EC-CB1F-4AA1-81AC-B6D5D73E943B}" type="sibTrans" cxnId="{A98572F8-C794-494B-B636-C1F4407BB3BA}">
      <dgm:prSet/>
      <dgm:spPr/>
      <dgm:t>
        <a:bodyPr/>
        <a:lstStyle/>
        <a:p>
          <a:endParaRPr lang="en-GB"/>
        </a:p>
      </dgm:t>
    </dgm:pt>
    <dgm:pt modelId="{CF722C9F-5C69-44C8-B2F9-3DA65406B849}">
      <dgm:prSet phldrT="[Text]" custT="1"/>
      <dgm:spPr/>
      <dgm:t>
        <a:bodyPr/>
        <a:lstStyle/>
        <a:p>
          <a:r>
            <a:rPr lang="en-GB" sz="2400" dirty="0"/>
            <a:t>78 participants</a:t>
          </a:r>
        </a:p>
      </dgm:t>
    </dgm:pt>
    <dgm:pt modelId="{11DF078A-E4C3-4B73-84F1-A19317751221}" type="parTrans" cxnId="{BEDC832F-FB46-44BB-9103-9AAFB293C37C}">
      <dgm:prSet/>
      <dgm:spPr/>
      <dgm:t>
        <a:bodyPr/>
        <a:lstStyle/>
        <a:p>
          <a:endParaRPr lang="en-GB"/>
        </a:p>
      </dgm:t>
    </dgm:pt>
    <dgm:pt modelId="{36EF69C2-3540-4C0B-9E0B-0269D3E91B46}" type="sibTrans" cxnId="{BEDC832F-FB46-44BB-9103-9AAFB293C37C}">
      <dgm:prSet/>
      <dgm:spPr/>
      <dgm:t>
        <a:bodyPr/>
        <a:lstStyle/>
        <a:p>
          <a:endParaRPr lang="en-GB"/>
        </a:p>
      </dgm:t>
    </dgm:pt>
    <dgm:pt modelId="{27B49A72-293D-4BCE-8907-971975DFC681}">
      <dgm:prSet phldrT="[Text]" custT="1"/>
      <dgm:spPr/>
      <dgm:t>
        <a:bodyPr/>
        <a:lstStyle/>
        <a:p>
          <a:r>
            <a:rPr lang="en-GB" sz="2400" dirty="0"/>
            <a:t>11 Settings</a:t>
          </a:r>
        </a:p>
      </dgm:t>
    </dgm:pt>
    <dgm:pt modelId="{FC82B76F-7A70-4AC2-B929-8138FD22B5E4}" type="parTrans" cxnId="{3F44AC91-5E8E-4E07-9631-2B63748DB9D2}">
      <dgm:prSet/>
      <dgm:spPr/>
      <dgm:t>
        <a:bodyPr/>
        <a:lstStyle/>
        <a:p>
          <a:endParaRPr lang="en-GB"/>
        </a:p>
      </dgm:t>
    </dgm:pt>
    <dgm:pt modelId="{E2AF30D9-0C7B-4F37-8841-38B0A8E677D2}" type="sibTrans" cxnId="{3F44AC91-5E8E-4E07-9631-2B63748DB9D2}">
      <dgm:prSet/>
      <dgm:spPr/>
      <dgm:t>
        <a:bodyPr/>
        <a:lstStyle/>
        <a:p>
          <a:endParaRPr lang="en-GB"/>
        </a:p>
      </dgm:t>
    </dgm:pt>
    <dgm:pt modelId="{A04D351E-AD0E-4597-AC39-D0820822D85C}">
      <dgm:prSet custT="1"/>
      <dgm:spPr/>
      <dgm:t>
        <a:bodyPr/>
        <a:lstStyle/>
        <a:p>
          <a:r>
            <a:rPr lang="en-GB" sz="2400" dirty="0"/>
            <a:t>2 x special school</a:t>
          </a:r>
        </a:p>
      </dgm:t>
    </dgm:pt>
    <dgm:pt modelId="{D05BD9B3-5ED7-486D-80DB-6633D1B4253B}" type="parTrans" cxnId="{2441B820-F703-48AA-AE53-067F64EF9D5E}">
      <dgm:prSet/>
      <dgm:spPr/>
      <dgm:t>
        <a:bodyPr/>
        <a:lstStyle/>
        <a:p>
          <a:endParaRPr lang="en-GB"/>
        </a:p>
      </dgm:t>
    </dgm:pt>
    <dgm:pt modelId="{62505986-D016-47C3-928F-431425FC20C4}" type="sibTrans" cxnId="{2441B820-F703-48AA-AE53-067F64EF9D5E}">
      <dgm:prSet/>
      <dgm:spPr/>
      <dgm:t>
        <a:bodyPr/>
        <a:lstStyle/>
        <a:p>
          <a:endParaRPr lang="en-GB"/>
        </a:p>
      </dgm:t>
    </dgm:pt>
    <dgm:pt modelId="{ECF75A74-7F76-4981-AFAC-296C99842829}">
      <dgm:prSet custT="1"/>
      <dgm:spPr/>
      <dgm:t>
        <a:bodyPr/>
        <a:lstStyle/>
        <a:p>
          <a:r>
            <a:rPr lang="en-GB" sz="2400" dirty="0"/>
            <a:t>11 Settings</a:t>
          </a:r>
        </a:p>
      </dgm:t>
    </dgm:pt>
    <dgm:pt modelId="{33AE2212-6BB0-47E5-B2C5-EDCD66FA7F8D}" type="parTrans" cxnId="{E3AB6BA0-28F2-42A9-84A5-F1A8A3638AA4}">
      <dgm:prSet/>
      <dgm:spPr/>
      <dgm:t>
        <a:bodyPr/>
        <a:lstStyle/>
        <a:p>
          <a:endParaRPr lang="en-GB"/>
        </a:p>
      </dgm:t>
    </dgm:pt>
    <dgm:pt modelId="{FE97C61B-5139-4B56-98B9-72E0B96EAB57}" type="sibTrans" cxnId="{E3AB6BA0-28F2-42A9-84A5-F1A8A3638AA4}">
      <dgm:prSet/>
      <dgm:spPr/>
      <dgm:t>
        <a:bodyPr/>
        <a:lstStyle/>
        <a:p>
          <a:endParaRPr lang="en-GB"/>
        </a:p>
      </dgm:t>
    </dgm:pt>
    <dgm:pt modelId="{60D75C35-BF11-4B7C-8DC9-D7AE046FFE4C}">
      <dgm:prSet custT="1"/>
      <dgm:spPr/>
      <dgm:t>
        <a:bodyPr/>
        <a:lstStyle/>
        <a:p>
          <a:r>
            <a:rPr lang="en-GB" sz="2400" dirty="0"/>
            <a:t>3 x alternative provision</a:t>
          </a:r>
        </a:p>
      </dgm:t>
    </dgm:pt>
    <dgm:pt modelId="{8E3977CC-A9D6-4F30-BB2F-5DC26BCD2EDC}" type="parTrans" cxnId="{2CC11E9B-05C3-4ED2-BDA5-E7A6357DD634}">
      <dgm:prSet/>
      <dgm:spPr/>
      <dgm:t>
        <a:bodyPr/>
        <a:lstStyle/>
        <a:p>
          <a:endParaRPr lang="en-GB"/>
        </a:p>
      </dgm:t>
    </dgm:pt>
    <dgm:pt modelId="{C0369D6B-2CD6-4D6F-AACE-DF9D6F5FFC22}" type="sibTrans" cxnId="{2CC11E9B-05C3-4ED2-BDA5-E7A6357DD634}">
      <dgm:prSet/>
      <dgm:spPr/>
      <dgm:t>
        <a:bodyPr/>
        <a:lstStyle/>
        <a:p>
          <a:endParaRPr lang="en-GB"/>
        </a:p>
      </dgm:t>
    </dgm:pt>
    <dgm:pt modelId="{010139DC-C8E3-428C-B451-F4DD8A94F54A}">
      <dgm:prSet custT="1"/>
      <dgm:spPr/>
      <dgm:t>
        <a:bodyPr/>
        <a:lstStyle/>
        <a:p>
          <a:r>
            <a:rPr lang="en-GB" sz="2400" dirty="0"/>
            <a:t>2 x virtual school</a:t>
          </a:r>
        </a:p>
      </dgm:t>
    </dgm:pt>
    <dgm:pt modelId="{80921591-D3BB-4E83-8428-96A8BCF59566}" type="parTrans" cxnId="{E83C075A-6ECE-4F3B-8305-8259F280CE68}">
      <dgm:prSet/>
      <dgm:spPr/>
      <dgm:t>
        <a:bodyPr/>
        <a:lstStyle/>
        <a:p>
          <a:endParaRPr lang="en-GB"/>
        </a:p>
      </dgm:t>
    </dgm:pt>
    <dgm:pt modelId="{09F34BFF-87AC-4FC4-9FCB-CF6765459B17}" type="sibTrans" cxnId="{E83C075A-6ECE-4F3B-8305-8259F280CE68}">
      <dgm:prSet/>
      <dgm:spPr/>
      <dgm:t>
        <a:bodyPr/>
        <a:lstStyle/>
        <a:p>
          <a:endParaRPr lang="en-GB"/>
        </a:p>
      </dgm:t>
    </dgm:pt>
    <dgm:pt modelId="{E9039AF5-F024-4D8E-BD99-48B5ABD06895}">
      <dgm:prSet custT="1"/>
      <dgm:spPr/>
      <dgm:t>
        <a:bodyPr/>
        <a:lstStyle/>
        <a:p>
          <a:r>
            <a:rPr lang="en-GB" sz="2400" dirty="0"/>
            <a:t>2 x charity NEET prov.</a:t>
          </a:r>
        </a:p>
      </dgm:t>
    </dgm:pt>
    <dgm:pt modelId="{20470A2D-5E76-4CAC-914E-0085BD7FBF18}" type="parTrans" cxnId="{9F132E1C-5C76-48E9-A92B-FBF7A348B0E1}">
      <dgm:prSet/>
      <dgm:spPr/>
      <dgm:t>
        <a:bodyPr/>
        <a:lstStyle/>
        <a:p>
          <a:endParaRPr lang="en-GB"/>
        </a:p>
      </dgm:t>
    </dgm:pt>
    <dgm:pt modelId="{55881868-2EBB-4E00-9160-45598D17C6F8}" type="sibTrans" cxnId="{9F132E1C-5C76-48E9-A92B-FBF7A348B0E1}">
      <dgm:prSet/>
      <dgm:spPr/>
      <dgm:t>
        <a:bodyPr/>
        <a:lstStyle/>
        <a:p>
          <a:endParaRPr lang="en-GB"/>
        </a:p>
      </dgm:t>
    </dgm:pt>
    <dgm:pt modelId="{6DED2ADF-6299-4E65-BB86-87AC2FCFD509}">
      <dgm:prSet custT="1"/>
      <dgm:spPr/>
      <dgm:t>
        <a:bodyPr/>
        <a:lstStyle/>
        <a:p>
          <a:r>
            <a:rPr lang="en-GB" sz="2400" dirty="0"/>
            <a:t>1 x LA NEET provision</a:t>
          </a:r>
        </a:p>
      </dgm:t>
    </dgm:pt>
    <dgm:pt modelId="{1981B9E3-944D-43CA-89C5-FBD3C3200B7D}" type="parTrans" cxnId="{E55B58BC-5DF8-401E-841B-5DBC933ED6A5}">
      <dgm:prSet/>
      <dgm:spPr/>
      <dgm:t>
        <a:bodyPr/>
        <a:lstStyle/>
        <a:p>
          <a:endParaRPr lang="en-GB"/>
        </a:p>
      </dgm:t>
    </dgm:pt>
    <dgm:pt modelId="{90E0D1D0-8555-48C7-800C-3E78F0334709}" type="sibTrans" cxnId="{E55B58BC-5DF8-401E-841B-5DBC933ED6A5}">
      <dgm:prSet/>
      <dgm:spPr/>
      <dgm:t>
        <a:bodyPr/>
        <a:lstStyle/>
        <a:p>
          <a:endParaRPr lang="en-GB"/>
        </a:p>
      </dgm:t>
    </dgm:pt>
    <dgm:pt modelId="{A1865B86-55C8-4A25-A61F-1832A838E64E}">
      <dgm:prSet custT="1"/>
      <dgm:spPr/>
      <dgm:t>
        <a:bodyPr/>
        <a:lstStyle/>
        <a:p>
          <a:r>
            <a:rPr lang="en-GB" sz="2400" dirty="0"/>
            <a:t>1 x VET setting</a:t>
          </a:r>
        </a:p>
      </dgm:t>
    </dgm:pt>
    <dgm:pt modelId="{9F68A197-A646-415F-8C36-F233404C3791}" type="parTrans" cxnId="{5C8B6F69-C773-4103-AF7A-D5BA8212174C}">
      <dgm:prSet/>
      <dgm:spPr/>
      <dgm:t>
        <a:bodyPr/>
        <a:lstStyle/>
        <a:p>
          <a:endParaRPr lang="en-GB"/>
        </a:p>
      </dgm:t>
    </dgm:pt>
    <dgm:pt modelId="{9DD1F3C1-57DF-4999-8CA3-AA6BB4B9CA5A}" type="sibTrans" cxnId="{5C8B6F69-C773-4103-AF7A-D5BA8212174C}">
      <dgm:prSet/>
      <dgm:spPr/>
      <dgm:t>
        <a:bodyPr/>
        <a:lstStyle/>
        <a:p>
          <a:endParaRPr lang="en-GB"/>
        </a:p>
      </dgm:t>
    </dgm:pt>
    <dgm:pt modelId="{C802DE2F-72DC-4239-82AB-19C5A5F8CADD}">
      <dgm:prSet custT="1"/>
      <dgm:spPr/>
      <dgm:t>
        <a:bodyPr/>
        <a:lstStyle/>
        <a:p>
          <a:r>
            <a:rPr lang="en-GB" sz="2400" dirty="0"/>
            <a:t>110 participants</a:t>
          </a:r>
        </a:p>
      </dgm:t>
    </dgm:pt>
    <dgm:pt modelId="{28DFF0D4-A179-4768-8EF0-049F7D6A455B}" type="parTrans" cxnId="{AA191D93-9FD1-4534-BA7E-0DFF50817A1E}">
      <dgm:prSet/>
      <dgm:spPr/>
      <dgm:t>
        <a:bodyPr/>
        <a:lstStyle/>
        <a:p>
          <a:endParaRPr lang="en-GB"/>
        </a:p>
      </dgm:t>
    </dgm:pt>
    <dgm:pt modelId="{2C135CC8-F162-4A1D-9535-A1F7006C8B8F}" type="sibTrans" cxnId="{AA191D93-9FD1-4534-BA7E-0DFF50817A1E}">
      <dgm:prSet/>
      <dgm:spPr/>
      <dgm:t>
        <a:bodyPr/>
        <a:lstStyle/>
        <a:p>
          <a:endParaRPr lang="en-GB"/>
        </a:p>
      </dgm:t>
    </dgm:pt>
    <dgm:pt modelId="{3D3E6C66-4BBE-42CF-A385-554D26A7C6E7}" type="pres">
      <dgm:prSet presAssocID="{F165E223-1B87-4952-89F7-BFF17BFA457B}" presName="Name0" presStyleCnt="0">
        <dgm:presLayoutVars>
          <dgm:dir/>
          <dgm:animLvl val="lvl"/>
          <dgm:resizeHandles val="exact"/>
        </dgm:presLayoutVars>
      </dgm:prSet>
      <dgm:spPr/>
    </dgm:pt>
    <dgm:pt modelId="{1EF87C43-D15B-4789-971B-ACEA6C7E9F1F}" type="pres">
      <dgm:prSet presAssocID="{7B5C16D9-DEF2-4365-8E7B-39819E6E370C}" presName="composite" presStyleCnt="0"/>
      <dgm:spPr/>
    </dgm:pt>
    <dgm:pt modelId="{71C40FF2-14C7-4C67-B92F-CAF5B7A70B9C}" type="pres">
      <dgm:prSet presAssocID="{7B5C16D9-DEF2-4365-8E7B-39819E6E370C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D87C3A4C-C913-48FB-8436-960B30B1530A}" type="pres">
      <dgm:prSet presAssocID="{7B5C16D9-DEF2-4365-8E7B-39819E6E370C}" presName="desTx" presStyleLbl="alignAccFollowNode1" presStyleIdx="0" presStyleCnt="3" custLinFactNeighborX="-733" custLinFactNeighborY="-1374">
        <dgm:presLayoutVars>
          <dgm:bulletEnabled val="1"/>
        </dgm:presLayoutVars>
      </dgm:prSet>
      <dgm:spPr/>
    </dgm:pt>
    <dgm:pt modelId="{0FCE9FC8-1BE1-4B6D-BA09-972835CD5DC9}" type="pres">
      <dgm:prSet presAssocID="{FD48364F-FBCB-4495-B97E-F2E48B46C5CF}" presName="space" presStyleCnt="0"/>
      <dgm:spPr/>
    </dgm:pt>
    <dgm:pt modelId="{6B545B22-4395-44B0-982A-B101390C25B9}" type="pres">
      <dgm:prSet presAssocID="{189CBCF7-8101-4FB4-B9EB-4BFEC28568B8}" presName="composite" presStyleCnt="0"/>
      <dgm:spPr/>
    </dgm:pt>
    <dgm:pt modelId="{EFC61D41-30E2-458B-AB01-6CEAAA4AA8F7}" type="pres">
      <dgm:prSet presAssocID="{189CBCF7-8101-4FB4-B9EB-4BFEC28568B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E8890BD0-03A8-4E1E-AD89-21C34D885F2B}" type="pres">
      <dgm:prSet presAssocID="{189CBCF7-8101-4FB4-B9EB-4BFEC28568B8}" presName="desTx" presStyleLbl="alignAccFollowNode1" presStyleIdx="1" presStyleCnt="3">
        <dgm:presLayoutVars>
          <dgm:bulletEnabled val="1"/>
        </dgm:presLayoutVars>
      </dgm:prSet>
      <dgm:spPr/>
    </dgm:pt>
    <dgm:pt modelId="{C71FE843-E435-4CB6-AFF8-A29FA96271C9}" type="pres">
      <dgm:prSet presAssocID="{D72120C5-B86C-46C4-99B6-D606DABE89A3}" presName="space" presStyleCnt="0"/>
      <dgm:spPr/>
    </dgm:pt>
    <dgm:pt modelId="{6248243D-8286-40C1-A6E3-F0CCF183B2E3}" type="pres">
      <dgm:prSet presAssocID="{32391637-1A8C-45C7-8F3F-C30534734F7F}" presName="composite" presStyleCnt="0"/>
      <dgm:spPr/>
    </dgm:pt>
    <dgm:pt modelId="{17D50197-B648-44F1-B71B-AA870BC5C577}" type="pres">
      <dgm:prSet presAssocID="{32391637-1A8C-45C7-8F3F-C30534734F7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2263E6C3-6786-4CBA-AB4D-55B193FB2FF8}" type="pres">
      <dgm:prSet presAssocID="{32391637-1A8C-45C7-8F3F-C30534734F7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C8449C00-EE7B-41BA-B143-EF4FFD5FF184}" type="presOf" srcId="{2DBBFFA0-61F4-45AD-823B-6DFB3A12B954}" destId="{2263E6C3-6786-4CBA-AB4D-55B193FB2FF8}" srcOrd="0" destOrd="0" presId="urn:microsoft.com/office/officeart/2005/8/layout/hList1"/>
    <dgm:cxn modelId="{1AA0DB09-94E1-4679-9FD4-51B5C7F3FEA8}" type="presOf" srcId="{FCE0618F-A19C-46E3-A24A-B0DD3B4F2E34}" destId="{D87C3A4C-C913-48FB-8436-960B30B1530A}" srcOrd="0" destOrd="3" presId="urn:microsoft.com/office/officeart/2005/8/layout/hList1"/>
    <dgm:cxn modelId="{478B1C11-A7E1-46C9-9AD2-E1C87E58A7F1}" type="presOf" srcId="{010139DC-C8E3-428C-B451-F4DD8A94F54A}" destId="{E8890BD0-03A8-4E1E-AD89-21C34D885F2B}" srcOrd="0" destOrd="3" presId="urn:microsoft.com/office/officeart/2005/8/layout/hList1"/>
    <dgm:cxn modelId="{23B70F14-9229-4E68-B140-F1CF8EC33700}" type="presOf" srcId="{189CBCF7-8101-4FB4-B9EB-4BFEC28568B8}" destId="{EFC61D41-30E2-458B-AB01-6CEAAA4AA8F7}" srcOrd="0" destOrd="0" presId="urn:microsoft.com/office/officeart/2005/8/layout/hList1"/>
    <dgm:cxn modelId="{9F132E1C-5C76-48E9-A92B-FBF7A348B0E1}" srcId="{189CBCF7-8101-4FB4-B9EB-4BFEC28568B8}" destId="{E9039AF5-F024-4D8E-BD99-48B5ABD06895}" srcOrd="4" destOrd="0" parTransId="{20470A2D-5E76-4CAC-914E-0085BD7FBF18}" sibTransId="{55881868-2EBB-4E00-9160-45598D17C6F8}"/>
    <dgm:cxn modelId="{49997E1D-BAD1-4D2C-AEF6-6BF25F0AE68D}" type="presOf" srcId="{E9039AF5-F024-4D8E-BD99-48B5ABD06895}" destId="{E8890BD0-03A8-4E1E-AD89-21C34D885F2B}" srcOrd="0" destOrd="4" presId="urn:microsoft.com/office/officeart/2005/8/layout/hList1"/>
    <dgm:cxn modelId="{2441B820-F703-48AA-AE53-067F64EF9D5E}" srcId="{189CBCF7-8101-4FB4-B9EB-4BFEC28568B8}" destId="{A04D351E-AD0E-4597-AC39-D0820822D85C}" srcOrd="1" destOrd="0" parTransId="{D05BD9B3-5ED7-486D-80DB-6633D1B4253B}" sibTransId="{62505986-D016-47C3-928F-431425FC20C4}"/>
    <dgm:cxn modelId="{2BFDEB2A-8F7D-4E05-8236-8B7A2389C790}" type="presOf" srcId="{27B49A72-293D-4BCE-8907-971975DFC681}" destId="{D87C3A4C-C913-48FB-8436-960B30B1530A}" srcOrd="0" destOrd="1" presId="urn:microsoft.com/office/officeart/2005/8/layout/hList1"/>
    <dgm:cxn modelId="{BEDC832F-FB46-44BB-9103-9AAFB293C37C}" srcId="{7B5C16D9-DEF2-4365-8E7B-39819E6E370C}" destId="{CF722C9F-5C69-44C8-B2F9-3DA65406B849}" srcOrd="2" destOrd="0" parTransId="{11DF078A-E4C3-4B73-84F1-A19317751221}" sibTransId="{36EF69C2-3540-4C0B-9E0B-0269D3E91B46}"/>
    <dgm:cxn modelId="{24E9593A-8C0E-4554-9322-56EB3A7E3756}" type="presOf" srcId="{6DED2ADF-6299-4E65-BB86-87AC2FCFD509}" destId="{E8890BD0-03A8-4E1E-AD89-21C34D885F2B}" srcOrd="0" destOrd="5" presId="urn:microsoft.com/office/officeart/2005/8/layout/hList1"/>
    <dgm:cxn modelId="{9C35853F-D47B-449A-A25F-798D9E093876}" type="presOf" srcId="{E47B5A6F-B069-4DA5-AC29-3653DCA5E1C0}" destId="{E8890BD0-03A8-4E1E-AD89-21C34D885F2B}" srcOrd="0" destOrd="0" presId="urn:microsoft.com/office/officeart/2005/8/layout/hList1"/>
    <dgm:cxn modelId="{E935E93F-5A0E-4368-A2D9-A6CA161FA4AB}" type="presOf" srcId="{ECF75A74-7F76-4981-AFAC-296C99842829}" destId="{2263E6C3-6786-4CBA-AB4D-55B193FB2FF8}" srcOrd="0" destOrd="1" presId="urn:microsoft.com/office/officeart/2005/8/layout/hList1"/>
    <dgm:cxn modelId="{9BF4295F-F1A3-43C4-8D94-A58D37F90CA9}" srcId="{189CBCF7-8101-4FB4-B9EB-4BFEC28568B8}" destId="{E47B5A6F-B069-4DA5-AC29-3653DCA5E1C0}" srcOrd="0" destOrd="0" parTransId="{71FB1F05-2A50-4D9C-B0D8-77F5F9872FC9}" sibTransId="{15A0B983-2E6D-4209-BA20-18847847C270}"/>
    <dgm:cxn modelId="{5C8B6F69-C773-4103-AF7A-D5BA8212174C}" srcId="{189CBCF7-8101-4FB4-B9EB-4BFEC28568B8}" destId="{A1865B86-55C8-4A25-A61F-1832A838E64E}" srcOrd="6" destOrd="0" parTransId="{9F68A197-A646-415F-8C36-F233404C3791}" sibTransId="{9DD1F3C1-57DF-4999-8CA3-AA6BB4B9CA5A}"/>
    <dgm:cxn modelId="{FA196A6B-54D2-4912-835F-C0D47AB40227}" type="presOf" srcId="{60D75C35-BF11-4B7C-8DC9-D7AE046FFE4C}" destId="{E8890BD0-03A8-4E1E-AD89-21C34D885F2B}" srcOrd="0" destOrd="2" presId="urn:microsoft.com/office/officeart/2005/8/layout/hList1"/>
    <dgm:cxn modelId="{17122F6F-BF9D-42D5-ACED-793767C52242}" type="presOf" srcId="{50350A65-7283-40D5-8FD4-970A30705E10}" destId="{D87C3A4C-C913-48FB-8436-960B30B1530A}" srcOrd="0" destOrd="4" presId="urn:microsoft.com/office/officeart/2005/8/layout/hList1"/>
    <dgm:cxn modelId="{F1659870-8147-40E9-BC6E-B9BAE389163C}" srcId="{32391637-1A8C-45C7-8F3F-C30534734F7F}" destId="{2DBBFFA0-61F4-45AD-823B-6DFB3A12B954}" srcOrd="0" destOrd="0" parTransId="{00C643AF-62F9-4A7D-B700-D939120048ED}" sibTransId="{60E7824D-BDD2-4E3E-A1DA-D0D866AADCAC}"/>
    <dgm:cxn modelId="{E83C075A-6ECE-4F3B-8305-8259F280CE68}" srcId="{189CBCF7-8101-4FB4-B9EB-4BFEC28568B8}" destId="{010139DC-C8E3-428C-B451-F4DD8A94F54A}" srcOrd="3" destOrd="0" parTransId="{80921591-D3BB-4E83-8428-96A8BCF59566}" sibTransId="{09F34BFF-87AC-4FC4-9FCB-CF6765459B17}"/>
    <dgm:cxn modelId="{34264982-C7AE-4E17-B766-AE9505501AE0}" type="presOf" srcId="{E269CC28-2744-42AC-8027-2B2955262916}" destId="{D87C3A4C-C913-48FB-8436-960B30B1530A}" srcOrd="0" destOrd="0" presId="urn:microsoft.com/office/officeart/2005/8/layout/hList1"/>
    <dgm:cxn modelId="{BD62F58A-B025-4279-BCCF-632E8E1CCEE7}" type="presOf" srcId="{C802DE2F-72DC-4239-82AB-19C5A5F8CADD}" destId="{2263E6C3-6786-4CBA-AB4D-55B193FB2FF8}" srcOrd="0" destOrd="2" presId="urn:microsoft.com/office/officeart/2005/8/layout/hList1"/>
    <dgm:cxn modelId="{93BA0F8C-530C-4461-B34D-4D60904FFA3E}" srcId="{F165E223-1B87-4952-89F7-BFF17BFA457B}" destId="{32391637-1A8C-45C7-8F3F-C30534734F7F}" srcOrd="2" destOrd="0" parTransId="{643BEA9A-1E07-4017-94AF-0DF680CBD638}" sibTransId="{A7B03F74-5D1E-4B64-A0BA-FD37FBBBB547}"/>
    <dgm:cxn modelId="{3F44AC91-5E8E-4E07-9631-2B63748DB9D2}" srcId="{7B5C16D9-DEF2-4365-8E7B-39819E6E370C}" destId="{27B49A72-293D-4BCE-8907-971975DFC681}" srcOrd="1" destOrd="0" parTransId="{FC82B76F-7A70-4AC2-B929-8138FD22B5E4}" sibTransId="{E2AF30D9-0C7B-4F37-8841-38B0A8E677D2}"/>
    <dgm:cxn modelId="{AA191D93-9FD1-4534-BA7E-0DFF50817A1E}" srcId="{32391637-1A8C-45C7-8F3F-C30534734F7F}" destId="{C802DE2F-72DC-4239-82AB-19C5A5F8CADD}" srcOrd="2" destOrd="0" parTransId="{28DFF0D4-A179-4768-8EF0-049F7D6A455B}" sibTransId="{2C135CC8-F162-4A1D-9535-A1F7006C8B8F}"/>
    <dgm:cxn modelId="{ED453C93-B8DA-4D08-96D3-60E852D07D24}" type="presOf" srcId="{F165E223-1B87-4952-89F7-BFF17BFA457B}" destId="{3D3E6C66-4BBE-42CF-A385-554D26A7C6E7}" srcOrd="0" destOrd="0" presId="urn:microsoft.com/office/officeart/2005/8/layout/hList1"/>
    <dgm:cxn modelId="{2CC11E9B-05C3-4ED2-BDA5-E7A6357DD634}" srcId="{189CBCF7-8101-4FB4-B9EB-4BFEC28568B8}" destId="{60D75C35-BF11-4B7C-8DC9-D7AE046FFE4C}" srcOrd="2" destOrd="0" parTransId="{8E3977CC-A9D6-4F30-BB2F-5DC26BCD2EDC}" sibTransId="{C0369D6B-2CD6-4D6F-AACE-DF9D6F5FFC22}"/>
    <dgm:cxn modelId="{8C547D9B-737C-48C0-A572-773A541A1CA5}" type="presOf" srcId="{CF722C9F-5C69-44C8-B2F9-3DA65406B849}" destId="{D87C3A4C-C913-48FB-8436-960B30B1530A}" srcOrd="0" destOrd="2" presId="urn:microsoft.com/office/officeart/2005/8/layout/hList1"/>
    <dgm:cxn modelId="{E3AB6BA0-28F2-42A9-84A5-F1A8A3638AA4}" srcId="{32391637-1A8C-45C7-8F3F-C30534734F7F}" destId="{ECF75A74-7F76-4981-AFAC-296C99842829}" srcOrd="1" destOrd="0" parTransId="{33AE2212-6BB0-47E5-B2C5-EDCD66FA7F8D}" sibTransId="{FE97C61B-5139-4B56-98B9-72E0B96EAB57}"/>
    <dgm:cxn modelId="{875575A5-6D6E-40C1-AC74-E8790727D237}" type="presOf" srcId="{A1865B86-55C8-4A25-A61F-1832A838E64E}" destId="{E8890BD0-03A8-4E1E-AD89-21C34D885F2B}" srcOrd="0" destOrd="6" presId="urn:microsoft.com/office/officeart/2005/8/layout/hList1"/>
    <dgm:cxn modelId="{E55B58BC-5DF8-401E-841B-5DBC933ED6A5}" srcId="{189CBCF7-8101-4FB4-B9EB-4BFEC28568B8}" destId="{6DED2ADF-6299-4E65-BB86-87AC2FCFD509}" srcOrd="5" destOrd="0" parTransId="{1981B9E3-944D-43CA-89C5-FBD3C3200B7D}" sibTransId="{90E0D1D0-8555-48C7-800C-3E78F0334709}"/>
    <dgm:cxn modelId="{16424FBF-86FD-40B0-A61A-E562812E0912}" srcId="{7B5C16D9-DEF2-4365-8E7B-39819E6E370C}" destId="{FCE0618F-A19C-46E3-A24A-B0DD3B4F2E34}" srcOrd="3" destOrd="0" parTransId="{84857473-FCDF-4DC1-8431-26C60CE597D1}" sibTransId="{588DE99F-8AC3-48C9-BDE0-60C4D2B6BCE2}"/>
    <dgm:cxn modelId="{0C22DFC0-A56E-491C-8CD1-6901C4F4C934}" srcId="{F165E223-1B87-4952-89F7-BFF17BFA457B}" destId="{7B5C16D9-DEF2-4365-8E7B-39819E6E370C}" srcOrd="0" destOrd="0" parTransId="{2DBE1446-9E34-48ED-9EF3-6675FFF7DA77}" sibTransId="{FD48364F-FBCB-4495-B97E-F2E48B46C5CF}"/>
    <dgm:cxn modelId="{D1F0B7CA-1767-46A4-A3C7-FAF34E6164E7}" srcId="{F165E223-1B87-4952-89F7-BFF17BFA457B}" destId="{189CBCF7-8101-4FB4-B9EB-4BFEC28568B8}" srcOrd="1" destOrd="0" parTransId="{874ECD6F-B0A3-44A7-B1BE-D7FA78AFB3DC}" sibTransId="{D72120C5-B86C-46C4-99B6-D606DABE89A3}"/>
    <dgm:cxn modelId="{19B0F9CF-2E13-4E10-AE54-F7BEDF77FC9E}" type="presOf" srcId="{32391637-1A8C-45C7-8F3F-C30534734F7F}" destId="{17D50197-B648-44F1-B71B-AA870BC5C577}" srcOrd="0" destOrd="0" presId="urn:microsoft.com/office/officeart/2005/8/layout/hList1"/>
    <dgm:cxn modelId="{32154FD7-7ABF-481A-B620-EA38F757F629}" type="presOf" srcId="{A04D351E-AD0E-4597-AC39-D0820822D85C}" destId="{E8890BD0-03A8-4E1E-AD89-21C34D885F2B}" srcOrd="0" destOrd="1" presId="urn:microsoft.com/office/officeart/2005/8/layout/hList1"/>
    <dgm:cxn modelId="{43E0CBE9-0EEF-482E-85CF-0AF6041FAAC7}" type="presOf" srcId="{7B5C16D9-DEF2-4365-8E7B-39819E6E370C}" destId="{71C40FF2-14C7-4C67-B92F-CAF5B7A70B9C}" srcOrd="0" destOrd="0" presId="urn:microsoft.com/office/officeart/2005/8/layout/hList1"/>
    <dgm:cxn modelId="{A98572F8-C794-494B-B636-C1F4407BB3BA}" srcId="{7B5C16D9-DEF2-4365-8E7B-39819E6E370C}" destId="{50350A65-7283-40D5-8FD4-970A30705E10}" srcOrd="4" destOrd="0" parTransId="{5C5187B0-D8F3-41D5-9457-68B1E4CCB056}" sibTransId="{BC84F0EC-CB1F-4AA1-81AC-B6D5D73E943B}"/>
    <dgm:cxn modelId="{254464FE-0E90-4024-9150-182565537038}" srcId="{7B5C16D9-DEF2-4365-8E7B-39819E6E370C}" destId="{E269CC28-2744-42AC-8027-2B2955262916}" srcOrd="0" destOrd="0" parTransId="{E38BB0B6-5B4E-4CDA-AE3C-51999C2258E7}" sibTransId="{D8DC40A8-94BF-4752-8CA4-D2979D8CEE12}"/>
    <dgm:cxn modelId="{FDA2EE89-99A9-4B68-A197-5C00C58A2418}" type="presParOf" srcId="{3D3E6C66-4BBE-42CF-A385-554D26A7C6E7}" destId="{1EF87C43-D15B-4789-971B-ACEA6C7E9F1F}" srcOrd="0" destOrd="0" presId="urn:microsoft.com/office/officeart/2005/8/layout/hList1"/>
    <dgm:cxn modelId="{AF2CD7E1-F4D3-4188-A676-65FBA9DC6501}" type="presParOf" srcId="{1EF87C43-D15B-4789-971B-ACEA6C7E9F1F}" destId="{71C40FF2-14C7-4C67-B92F-CAF5B7A70B9C}" srcOrd="0" destOrd="0" presId="urn:microsoft.com/office/officeart/2005/8/layout/hList1"/>
    <dgm:cxn modelId="{E87204F3-3EFB-4AA8-8D41-669835F02ECB}" type="presParOf" srcId="{1EF87C43-D15B-4789-971B-ACEA6C7E9F1F}" destId="{D87C3A4C-C913-48FB-8436-960B30B1530A}" srcOrd="1" destOrd="0" presId="urn:microsoft.com/office/officeart/2005/8/layout/hList1"/>
    <dgm:cxn modelId="{492C7262-923E-46A9-816D-C9DBF8BEF00B}" type="presParOf" srcId="{3D3E6C66-4BBE-42CF-A385-554D26A7C6E7}" destId="{0FCE9FC8-1BE1-4B6D-BA09-972835CD5DC9}" srcOrd="1" destOrd="0" presId="urn:microsoft.com/office/officeart/2005/8/layout/hList1"/>
    <dgm:cxn modelId="{75B02549-E9E7-43EE-8394-348785A6D8EE}" type="presParOf" srcId="{3D3E6C66-4BBE-42CF-A385-554D26A7C6E7}" destId="{6B545B22-4395-44B0-982A-B101390C25B9}" srcOrd="2" destOrd="0" presId="urn:microsoft.com/office/officeart/2005/8/layout/hList1"/>
    <dgm:cxn modelId="{5C9F1065-5697-4C5F-908F-6DF92A4BC5E9}" type="presParOf" srcId="{6B545B22-4395-44B0-982A-B101390C25B9}" destId="{EFC61D41-30E2-458B-AB01-6CEAAA4AA8F7}" srcOrd="0" destOrd="0" presId="urn:microsoft.com/office/officeart/2005/8/layout/hList1"/>
    <dgm:cxn modelId="{58246302-FC43-44A3-B03F-A4C788C0F5B9}" type="presParOf" srcId="{6B545B22-4395-44B0-982A-B101390C25B9}" destId="{E8890BD0-03A8-4E1E-AD89-21C34D885F2B}" srcOrd="1" destOrd="0" presId="urn:microsoft.com/office/officeart/2005/8/layout/hList1"/>
    <dgm:cxn modelId="{B3EE84AE-D91D-4BBF-B669-934A56733A96}" type="presParOf" srcId="{3D3E6C66-4BBE-42CF-A385-554D26A7C6E7}" destId="{C71FE843-E435-4CB6-AFF8-A29FA96271C9}" srcOrd="3" destOrd="0" presId="urn:microsoft.com/office/officeart/2005/8/layout/hList1"/>
    <dgm:cxn modelId="{C691BBBD-09C4-4261-AC7A-FBD08EEA8463}" type="presParOf" srcId="{3D3E6C66-4BBE-42CF-A385-554D26A7C6E7}" destId="{6248243D-8286-40C1-A6E3-F0CCF183B2E3}" srcOrd="4" destOrd="0" presId="urn:microsoft.com/office/officeart/2005/8/layout/hList1"/>
    <dgm:cxn modelId="{2BEDBAC7-146D-438A-AEF8-099FEE3F0D08}" type="presParOf" srcId="{6248243D-8286-40C1-A6E3-F0CCF183B2E3}" destId="{17D50197-B648-44F1-B71B-AA870BC5C577}" srcOrd="0" destOrd="0" presId="urn:microsoft.com/office/officeart/2005/8/layout/hList1"/>
    <dgm:cxn modelId="{5F30DD79-A945-4F19-B39E-E560E2F40506}" type="presParOf" srcId="{6248243D-8286-40C1-A6E3-F0CCF183B2E3}" destId="{2263E6C3-6786-4CBA-AB4D-55B193FB2FF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C40FF2-14C7-4C67-B92F-CAF5B7A70B9C}">
      <dsp:nvSpPr>
        <dsp:cNvPr id="0" name=""/>
        <dsp:cNvSpPr/>
      </dsp:nvSpPr>
      <dsp:spPr>
        <a:xfrm>
          <a:off x="3550" y="24575"/>
          <a:ext cx="3461682" cy="906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Corbel" panose="020B0503020204020204"/>
            </a:rPr>
            <a:t>Research Phase</a:t>
          </a:r>
          <a:r>
            <a:rPr lang="en-GB" sz="2500" kern="1200" dirty="0"/>
            <a:t> 1	</a:t>
          </a:r>
        </a:p>
      </dsp:txBody>
      <dsp:txXfrm>
        <a:off x="3550" y="24575"/>
        <a:ext cx="3461682" cy="906939"/>
      </dsp:txXfrm>
    </dsp:sp>
    <dsp:sp modelId="{D87C3A4C-C913-48FB-8436-960B30B1530A}">
      <dsp:nvSpPr>
        <dsp:cNvPr id="0" name=""/>
        <dsp:cNvSpPr/>
      </dsp:nvSpPr>
      <dsp:spPr>
        <a:xfrm>
          <a:off x="0" y="880833"/>
          <a:ext cx="3461682" cy="36885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2400" kern="1200" dirty="0">
              <a:latin typeface="Corbel" panose="020B0503020204020204"/>
            </a:rPr>
            <a:t> </a:t>
          </a:r>
          <a:r>
            <a:rPr lang="en-GB" sz="2400" b="1" kern="1200" dirty="0"/>
            <a:t>Understanding NEET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11 Settings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78 participants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Corbel" panose="020B0503020204020204"/>
            </a:rPr>
            <a:t>Somerset and Wiltshire</a:t>
          </a:r>
          <a:endParaRPr lang="en-GB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Corbel" panose="020B0503020204020204"/>
            </a:rPr>
            <a:t>Reviewing insights into risks in academic literature, project reports and policy documents across Europe</a:t>
          </a:r>
          <a:endParaRPr lang="en-GB" sz="2000" kern="1200" dirty="0"/>
        </a:p>
      </dsp:txBody>
      <dsp:txXfrm>
        <a:off x="0" y="880833"/>
        <a:ext cx="3461682" cy="3688593"/>
      </dsp:txXfrm>
    </dsp:sp>
    <dsp:sp modelId="{EFC61D41-30E2-458B-AB01-6CEAAA4AA8F7}">
      <dsp:nvSpPr>
        <dsp:cNvPr id="0" name=""/>
        <dsp:cNvSpPr/>
      </dsp:nvSpPr>
      <dsp:spPr>
        <a:xfrm>
          <a:off x="3949868" y="24575"/>
          <a:ext cx="3461682" cy="906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Research Phase 2</a:t>
          </a:r>
        </a:p>
      </dsp:txBody>
      <dsp:txXfrm>
        <a:off x="3949868" y="24575"/>
        <a:ext cx="3461682" cy="906939"/>
      </dsp:txXfrm>
    </dsp:sp>
    <dsp:sp modelId="{E8890BD0-03A8-4E1E-AD89-21C34D885F2B}">
      <dsp:nvSpPr>
        <dsp:cNvPr id="0" name=""/>
        <dsp:cNvSpPr/>
      </dsp:nvSpPr>
      <dsp:spPr>
        <a:xfrm>
          <a:off x="3949868" y="931514"/>
          <a:ext cx="3461682" cy="36885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b="1" kern="1200" dirty="0"/>
            <a:t>Developing </a:t>
          </a:r>
          <a:r>
            <a:rPr lang="en-GB" sz="2400" b="1" kern="1200" dirty="0">
              <a:latin typeface="Corbel" panose="020B0503020204020204"/>
            </a:rPr>
            <a:t>Interventions</a:t>
          </a:r>
          <a:endParaRPr lang="en-GB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2 x special school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3 x alternative provision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2 x virtual school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2 x charity NEET prov.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1 x LA NEET provision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1 x VET setting</a:t>
          </a:r>
        </a:p>
      </dsp:txBody>
      <dsp:txXfrm>
        <a:off x="3949868" y="931514"/>
        <a:ext cx="3461682" cy="3688593"/>
      </dsp:txXfrm>
    </dsp:sp>
    <dsp:sp modelId="{17D50197-B648-44F1-B71B-AA870BC5C577}">
      <dsp:nvSpPr>
        <dsp:cNvPr id="0" name=""/>
        <dsp:cNvSpPr/>
      </dsp:nvSpPr>
      <dsp:spPr>
        <a:xfrm>
          <a:off x="7896186" y="24575"/>
          <a:ext cx="3461682" cy="906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Research Phase 3</a:t>
          </a:r>
        </a:p>
      </dsp:txBody>
      <dsp:txXfrm>
        <a:off x="7896186" y="24575"/>
        <a:ext cx="3461682" cy="906939"/>
      </dsp:txXfrm>
    </dsp:sp>
    <dsp:sp modelId="{2263E6C3-6786-4CBA-AB4D-55B193FB2FF8}">
      <dsp:nvSpPr>
        <dsp:cNvPr id="0" name=""/>
        <dsp:cNvSpPr/>
      </dsp:nvSpPr>
      <dsp:spPr>
        <a:xfrm>
          <a:off x="7896186" y="931514"/>
          <a:ext cx="3461682" cy="36885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b="1" kern="1200" dirty="0"/>
            <a:t>Trialling &amp; evaluating Interventions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11 Settings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110 participants</a:t>
          </a:r>
        </a:p>
      </dsp:txBody>
      <dsp:txXfrm>
        <a:off x="7896186" y="931514"/>
        <a:ext cx="3461682" cy="3688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DDB99-594A-4C14-A5BA-118927F4FF11}" type="datetimeFigureOut">
              <a:t>2/22/2023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8B557-68A0-4AC9-975E-B5DB37C6E02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084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13676261.2022.2132139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13639080.2021.2003007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www.routledge.com%2FEducational-Binds-of-Poverty-The-lives-of-school-children%2FBrown%2Fp%2Fbook%2F9781138291119&amp;data=05%7C01%7Cad879%40bath.ac.uk%7C7f910d77367f4873c66e08db14cb8c8f%7C377e3d224ea1422db0ad8fcc89406b9e%7C0%7C0%7C638126636678951280%7CUnknown%7CTWFpbGZsb3d8eyJWIjoiMC4wLjAwMDAiLCJQIjoiV2luMzIiLCJBTiI6Ik1haWwiLCJXVCI6Mn0%3D%7C3000%7C%7C%7C&amp;sdata=dKHytRWx6Ee5drQUrTNyFgt59cdsJ%2BrzJWFdGxLy6dE%3D&amp;reserved=0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ur01.safelinks.protection.outlook.com/?url=https%3A%2F%2Fdoi.org%2F10.1080%2F13639080.2021.2003007&amp;data=05%7C01%7Cad879%40bath.ac.uk%7C7f910d77367f4873c66e08db14cb8c8f%7C377e3d224ea1422db0ad8fcc89406b9e%7C0%7C0%7C638126636678951280%7CUnknown%7CTWFpbGZsb3d8eyJWIjoiMC4wLjAwMDAiLCJQIjoiV2luMzIiLCJBTiI6Ik1haWwiLCJXVCI6Mn0%3D%7C3000%7C%7C%7C&amp;sdata=JxcZW%2BksImF%2FtojDqiZux6O5rgrJ%2Fst5kY1xdbBpZvA%3D&amp;reserved=0" TargetMode="External"/><Relationship Id="rId4" Type="http://schemas.openxmlformats.org/officeDocument/2006/relationships/hyperlink" Target="mailto:C.L.Brown@bath.ac.uk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8B557-68A0-4AC9-975E-B5DB37C6E02F}" type="slidenum">
              <a:rPr lang="en-GB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400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8B557-68A0-4AC9-975E-B5DB37C6E02F}" type="slidenum">
              <a:rPr lang="en-GB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396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8B557-68A0-4AC9-975E-B5DB37C6E02F}" type="slidenum">
              <a:rPr lang="en-GB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312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8B557-68A0-4AC9-975E-B5DB37C6E02F}" type="slidenum">
              <a:rPr lang="en-GB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899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8B557-68A0-4AC9-975E-B5DB37C6E02F}" type="slidenum">
              <a:rPr lang="en-GB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2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3 different reasons – </a:t>
            </a:r>
            <a:r>
              <a:rPr lang="en-US" dirty="0" err="1">
                <a:cs typeface="Calibri"/>
              </a:rPr>
              <a:t>yp</a:t>
            </a:r>
            <a:r>
              <a:rPr lang="en-US" dirty="0">
                <a:cs typeface="Calibri"/>
              </a:rPr>
              <a:t> chose it, you as professional identify it, your area of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8B557-68A0-4AC9-975E-B5DB37C6E02F}" type="slidenum">
              <a:rPr lang="en-GB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01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dirty="0" err="1"/>
              <a:t>Ceri</a:t>
            </a:r>
            <a:r>
              <a:rPr lang="en-US" dirty="0"/>
              <a:t> Brown, Alison Douthwaite, Ioannis Costas Batlle &amp; Nicola Savvides (2022) A multi-stakeholder analysis of the risks to early school leaving: comparing young peoples’ and educators’ perspectives on five categories of risk, Journal of Youth Studies, DOI: </a:t>
            </a:r>
            <a:r>
              <a:rPr lang="en-US" u="sng" dirty="0">
                <a:hlinkClick r:id="rId3"/>
              </a:rPr>
              <a:t>10.1080/13676261.2022.2132139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8B557-68A0-4AC9-975E-B5DB37C6E02F}" type="slidenum">
              <a:rPr lang="en-GB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262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Trying not to go into the 'interventions' and 'pathway to support' stuff which will come in later sessions but to still give tips around what to avoid/ think about in general terms.</a:t>
            </a:r>
            <a:endParaRPr lang="en-US" dirty="0"/>
          </a:p>
          <a:p>
            <a:r>
              <a:rPr lang="en-US" dirty="0">
                <a:cs typeface="Calibri"/>
              </a:rPr>
              <a:t>Intended here to talk about later sessions where we will go into details about what works, why it works – but this is the so-what, how might this impact what you do?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Tools to do this – we are exploring whether there are options for mapping out risks – something we're </a:t>
            </a:r>
            <a:r>
              <a:rPr lang="en-US" dirty="0" err="1">
                <a:cs typeface="Calibri"/>
              </a:rPr>
              <a:t>wokring</a:t>
            </a:r>
            <a:r>
              <a:rPr lang="en-US" dirty="0">
                <a:cs typeface="Calibri"/>
              </a:rPr>
              <a:t> on – any ideas/ </a:t>
            </a:r>
            <a:r>
              <a:rPr lang="en-US" dirty="0" err="1">
                <a:cs typeface="Calibri"/>
              </a:rPr>
              <a:t>imput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8B557-68A0-4AC9-975E-B5DB37C6E02F}" type="slidenum">
              <a:rPr lang="en-GB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69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8B557-68A0-4AC9-975E-B5DB37C6E02F}" type="slidenum"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698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8B557-68A0-4AC9-975E-B5DB37C6E02F}" type="slidenum">
              <a:rPr lang="en-GB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402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8B557-68A0-4AC9-975E-B5DB37C6E02F}" type="slidenum">
              <a:rPr lang="en-GB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141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8B557-68A0-4AC9-975E-B5DB37C6E02F}" type="slidenum">
              <a:rPr lang="en-GB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526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8B557-68A0-4AC9-975E-B5DB37C6E02F}" type="slidenum">
              <a:rPr lang="en-GB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469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See </a:t>
            </a:r>
            <a:r>
              <a:rPr lang="en-US" dirty="0" err="1"/>
              <a:t>Ceri</a:t>
            </a:r>
            <a:r>
              <a:rPr lang="en-US" dirty="0"/>
              <a:t> Brown, Patricia Olmos Rueda, Ioannis Costas Batlle &amp; Joaquín </a:t>
            </a:r>
            <a:r>
              <a:rPr lang="en-US" dirty="0" err="1"/>
              <a:t>Gairín</a:t>
            </a:r>
            <a:r>
              <a:rPr lang="en-US" dirty="0"/>
              <a:t> </a:t>
            </a:r>
            <a:r>
              <a:rPr lang="en-US" dirty="0" err="1"/>
              <a:t>Sallán</a:t>
            </a:r>
            <a:r>
              <a:rPr lang="en-US" dirty="0"/>
              <a:t> (2021) Introduction to the special issue: a conceptual framework for researching the risks to early leaving, Journal of Education and Work, 34:7-8, 723-739, DOI: </a:t>
            </a:r>
            <a:r>
              <a:rPr lang="en-US" u="sng" dirty="0">
                <a:hlinkClick r:id="rId3"/>
              </a:rPr>
              <a:t>10.1080/13639080.2021.2003007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8B557-68A0-4AC9-975E-B5DB37C6E02F}" type="slidenum">
              <a:rPr lang="en-GB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981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8B557-68A0-4AC9-975E-B5DB37C6E02F}" type="slidenum">
              <a:rPr lang="en-GB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393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some notes on the resources to include on a reference slide but also perhaps linked on the notes to the ppts?</a:t>
            </a: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Binds of Poverty theory reference is:</a:t>
            </a:r>
            <a:endParaRPr lang="en-US" dirty="0">
              <a:cs typeface="Calibri"/>
            </a:endParaRP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Brown, C. 2014. Educational Binds of Poverty: The Lives of School Children, Abingdon: Routledge, </a:t>
            </a:r>
            <a:r>
              <a:rPr lang="en-US" u="sng" dirty="0">
                <a:hlinkClick r:id="rId3"/>
              </a:rPr>
              <a:t>https://www.routledge.com/Educational-Binds-of-Poverty-The-lives-of-school-children/Brown/p/book/9781138291119</a:t>
            </a:r>
            <a:endParaRPr lang="en-US"/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Please contact author to request chapter(s): </a:t>
            </a:r>
            <a:r>
              <a:rPr lang="en-US" u="sng" dirty="0">
                <a:hlinkClick r:id="rId4"/>
              </a:rPr>
              <a:t>C.L.Brown@bath.ac.uk</a:t>
            </a:r>
            <a:endParaRPr lang="en-US"/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Binds theory also discussed in conceptual paper outlining the conceptual model follow link to open access resource:</a:t>
            </a:r>
            <a:endParaRPr lang="en-US" dirty="0">
              <a:cs typeface="Calibri"/>
            </a:endParaRP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Brown, C. Olmos Rueda, P. Batlle, I.C. &amp; </a:t>
            </a:r>
            <a:r>
              <a:rPr lang="en-US" dirty="0" err="1"/>
              <a:t>Gairín</a:t>
            </a:r>
            <a:r>
              <a:rPr lang="en-US" dirty="0"/>
              <a:t> </a:t>
            </a:r>
            <a:r>
              <a:rPr lang="en-US" dirty="0" err="1"/>
              <a:t>Sallán</a:t>
            </a:r>
            <a:r>
              <a:rPr lang="en-US" dirty="0"/>
              <a:t>, J. (2021) Introduction to the special issue: a conceptual framework for researching the risks to early leaving, Journal of Education and Work, 34:7-8, 723-739, DOI: </a:t>
            </a:r>
            <a:r>
              <a:rPr lang="en-US" u="sng" dirty="0">
                <a:hlinkClick r:id="rId5"/>
              </a:rPr>
              <a:t>10.1080/13639080.2021.2003007</a:t>
            </a:r>
            <a:endParaRPr lang="en-US"/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8B557-68A0-4AC9-975E-B5DB37C6E02F}" type="slidenum">
              <a:rPr lang="en-GB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00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7BE8-D342-432E-B25C-A6D237551700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8921-FDAA-459B-B490-029466333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954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7BE8-D342-432E-B25C-A6D237551700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8921-FDAA-459B-B490-029466333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348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7BE8-D342-432E-B25C-A6D237551700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8921-FDAA-459B-B490-029466333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375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7BE8-D342-432E-B25C-A6D237551700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8921-FDAA-459B-B490-029466333AB9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1155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7BE8-D342-432E-B25C-A6D237551700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8921-FDAA-459B-B490-029466333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140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7BE8-D342-432E-B25C-A6D237551700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8921-FDAA-459B-B490-029466333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085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7BE8-D342-432E-B25C-A6D237551700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8921-FDAA-459B-B490-029466333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72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7BE8-D342-432E-B25C-A6D237551700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8921-FDAA-459B-B490-029466333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86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7BE8-D342-432E-B25C-A6D237551700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8921-FDAA-459B-B490-029466333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18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7BE8-D342-432E-B25C-A6D237551700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8921-FDAA-459B-B490-029466333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027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7BE8-D342-432E-B25C-A6D237551700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8921-FDAA-459B-B490-029466333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90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7BE8-D342-432E-B25C-A6D237551700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8921-FDAA-459B-B490-029466333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78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7BE8-D342-432E-B25C-A6D237551700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8921-FDAA-459B-B490-029466333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012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7BE8-D342-432E-B25C-A6D237551700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8921-FDAA-459B-B490-029466333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927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7BE8-D342-432E-B25C-A6D237551700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8921-FDAA-459B-B490-029466333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218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7BE8-D342-432E-B25C-A6D237551700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8921-FDAA-459B-B490-029466333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394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77BE8-D342-432E-B25C-A6D237551700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8921-FDAA-459B-B490-029466333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387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ED77BE8-D342-432E-B25C-A6D237551700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C7B8921-FDAA-459B-B490-029466333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4445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vimeo.com/43174852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431748528?h=a1a341e890&amp;app_id=122963" TargetMode="External"/><Relationship Id="rId6" Type="http://schemas.openxmlformats.org/officeDocument/2006/relationships/image" Target="../media/image14.png"/><Relationship Id="rId5" Type="http://schemas.openxmlformats.org/officeDocument/2006/relationships/hyperlink" Target="https://vimeo.com/431748528" TargetMode="Externa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ndfonline.com/doi/full/10.1080/13676261.2022.2132139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omerset-ebp.co.uk/bath-uni-neethood-workshops.htm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hyperlink" Target="https://en.wikipedia.org/wiki/Flag_of_the_United_Kingdom" TargetMode="External"/><Relationship Id="rId12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jpeg"/><Relationship Id="rId10" Type="http://schemas.openxmlformats.org/officeDocument/2006/relationships/image" Target="../media/image9.png"/><Relationship Id="rId4" Type="http://schemas.openxmlformats.org/officeDocument/2006/relationships/hyperlink" Target="https://www.orienta4yel.eu/" TargetMode="External"/><Relationship Id="rId9" Type="http://schemas.openxmlformats.org/officeDocument/2006/relationships/hyperlink" Target="https://en.wikipedia.org/wiki/Flag_of_Romania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andfonline.com/toc/cjew20/34/7-8?nav=tocList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kc-powerpoint.officeapps.live.com/pods/10.1080/13639080.2021.2003007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mailto:C.L.Brown@bath.ac.uk" TargetMode="External"/><Relationship Id="rId4" Type="http://schemas.openxmlformats.org/officeDocument/2006/relationships/hyperlink" Target="https://www.routledge.com/Educational-Binds-of-Poverty-The-lives-of-school-children/Brown/p/book/978113829111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4962833-2EBB-47A0-9823-D4F8E16EE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128A78-36AF-8638-B247-7480307BC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7313" y="687388"/>
            <a:ext cx="6290687" cy="5483225"/>
          </a:xfrm>
          <a:effectLst/>
        </p:spPr>
        <p:txBody>
          <a:bodyPr wrap="square" anchor="ctr">
            <a:normAutofit/>
          </a:bodyPr>
          <a:lstStyle/>
          <a:p>
            <a:pPr algn="l"/>
            <a:r>
              <a:rPr lang="en-GB" sz="7200" dirty="0">
                <a:solidFill>
                  <a:schemeClr val="tx1">
                    <a:lumMod val="95000"/>
                  </a:schemeClr>
                </a:solidFill>
              </a:rPr>
              <a:t>Tackling </a:t>
            </a:r>
            <a:br>
              <a:rPr lang="en-GB" sz="7200" dirty="0"/>
            </a:br>
            <a:r>
              <a:rPr lang="en-GB" sz="7200" dirty="0">
                <a:solidFill>
                  <a:schemeClr val="tx1">
                    <a:lumMod val="95000"/>
                  </a:schemeClr>
                </a:solidFill>
              </a:rPr>
              <a:t>NEET </a:t>
            </a:r>
            <a:br>
              <a:rPr lang="en-GB" sz="7200" dirty="0"/>
            </a:br>
            <a:r>
              <a:rPr lang="en-GB" sz="7200" dirty="0">
                <a:solidFill>
                  <a:schemeClr val="tx1">
                    <a:lumMod val="95000"/>
                  </a:schemeClr>
                </a:solidFill>
              </a:rPr>
              <a:t>Session 1: Understanding </a:t>
            </a:r>
            <a:r>
              <a:rPr lang="en-GB" sz="7200" dirty="0" err="1">
                <a:solidFill>
                  <a:schemeClr val="tx1">
                    <a:lumMod val="95000"/>
                  </a:schemeClr>
                </a:solidFill>
              </a:rPr>
              <a:t>NEEThood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3E9A2E-BAF8-218A-1527-284791A56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295400"/>
            <a:ext cx="2895646" cy="4267200"/>
          </a:xfrm>
        </p:spPr>
        <p:txBody>
          <a:bodyPr anchor="ctr">
            <a:normAutofit/>
          </a:bodyPr>
          <a:lstStyle/>
          <a:p>
            <a:endParaRPr lang="en-GB" sz="2400">
              <a:solidFill>
                <a:schemeClr val="tx1">
                  <a:lumMod val="95000"/>
                </a:schemeClr>
              </a:solidFill>
            </a:endParaRPr>
          </a:p>
          <a:p>
            <a:endParaRPr lang="en-GB" sz="2400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FCCE20-1E4F-44FF-87B4-379D391A2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580" y="2032907"/>
            <a:ext cx="0" cy="2792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bath logo">
            <a:extLst>
              <a:ext uri="{FF2B5EF4-FFF2-40B4-BE49-F238E27FC236}">
                <a16:creationId xmlns:a16="http://schemas.microsoft.com/office/drawing/2014/main" id="{D003AB96-2174-815D-3A8D-63B077333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984" y="6158890"/>
            <a:ext cx="2117531" cy="51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6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ceptual Framework for Understanding the Risks to Early Leaving/ NEEThood">
            <a:hlinkClick r:id="rId4"/>
            <a:extLst>
              <a:ext uri="{FF2B5EF4-FFF2-40B4-BE49-F238E27FC236}">
                <a16:creationId xmlns:a16="http://schemas.microsoft.com/office/drawing/2014/main" id="{D6FA00F9-2D93-D873-581B-31E79C82D6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1" b="14802"/>
          <a:stretch/>
        </p:blipFill>
        <p:spPr bwMode="auto">
          <a:xfrm>
            <a:off x="4636008" y="10"/>
            <a:ext cx="75559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8D77D416-66F5-413A-9B46-6289471B3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2A1375-B859-3163-77E1-BE6BC4AD5174}"/>
              </a:ext>
            </a:extLst>
          </p:cNvPr>
          <p:cNvSpPr txBox="1">
            <a:spLocks/>
          </p:cNvSpPr>
          <p:nvPr/>
        </p:nvSpPr>
        <p:spPr>
          <a:xfrm>
            <a:off x="584201" y="397559"/>
            <a:ext cx="3829852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GB" sz="3200" dirty="0">
                <a:ea typeface="+mj-lt"/>
                <a:cs typeface="+mj-lt"/>
              </a:rPr>
              <a:t>Which factors might be most/least important for your 'case' young person?</a:t>
            </a:r>
          </a:p>
          <a:p>
            <a:pPr>
              <a:spcAft>
                <a:spcPts val="600"/>
              </a:spcAft>
            </a:pPr>
            <a:endParaRPr lang="en-GB" sz="3200" dirty="0">
              <a:ea typeface="+mn-ea"/>
              <a:cs typeface="+mn-cs"/>
            </a:endParaRP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GB" sz="3200" dirty="0">
                <a:ea typeface="+mn-ea"/>
                <a:cs typeface="+mn-cs"/>
              </a:rPr>
              <a:t>In their daily lives?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GB" sz="3200" dirty="0">
                <a:ea typeface="+mn-ea"/>
                <a:cs typeface="+mn-cs"/>
              </a:rPr>
              <a:t>In your work with them?</a:t>
            </a:r>
          </a:p>
        </p:txBody>
      </p:sp>
    </p:spTree>
    <p:extLst>
      <p:ext uri="{BB962C8B-B14F-4D97-AF65-F5344CB8AC3E}">
        <p14:creationId xmlns:p14="http://schemas.microsoft.com/office/powerpoint/2010/main" val="1377972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ceptual Framework for Understanding the Risks to Early Leaving/ NEEThood">
            <a:hlinkClick r:id="rId5"/>
            <a:extLst>
              <a:ext uri="{FF2B5EF4-FFF2-40B4-BE49-F238E27FC236}">
                <a16:creationId xmlns:a16="http://schemas.microsoft.com/office/drawing/2014/main" id="{D6FA00F9-2D93-D873-581B-31E79C82D6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1" b="14802"/>
          <a:stretch/>
        </p:blipFill>
        <p:spPr bwMode="auto">
          <a:xfrm>
            <a:off x="4636008" y="10"/>
            <a:ext cx="75559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8D77D416-66F5-413A-9B46-6289471B3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2A1375-B859-3163-77E1-BE6BC4AD5174}"/>
              </a:ext>
            </a:extLst>
          </p:cNvPr>
          <p:cNvSpPr txBox="1">
            <a:spLocks/>
          </p:cNvSpPr>
          <p:nvPr/>
        </p:nvSpPr>
        <p:spPr>
          <a:xfrm>
            <a:off x="584201" y="397559"/>
            <a:ext cx="3829852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GB" sz="3200" dirty="0">
                <a:ea typeface="+mj-lt"/>
                <a:cs typeface="+mj-lt"/>
              </a:rPr>
              <a:t>Which factors might be most/least important for your 'case' young person?</a:t>
            </a:r>
          </a:p>
          <a:p>
            <a:pPr>
              <a:spcAft>
                <a:spcPts val="600"/>
              </a:spcAft>
            </a:pPr>
            <a:endParaRPr lang="en-GB" sz="3200" dirty="0">
              <a:ea typeface="+mn-ea"/>
              <a:cs typeface="+mn-cs"/>
            </a:endParaRP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GB" sz="3200" dirty="0">
                <a:ea typeface="+mn-ea"/>
                <a:cs typeface="+mn-cs"/>
              </a:rPr>
              <a:t>In their daily lives?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GB" sz="3200" dirty="0">
                <a:ea typeface="+mn-ea"/>
                <a:cs typeface="+mn-cs"/>
              </a:rPr>
              <a:t>In your work with them?</a:t>
            </a:r>
          </a:p>
        </p:txBody>
      </p:sp>
      <p:pic>
        <p:nvPicPr>
          <p:cNvPr id="2" name="Online Media 1" title="Conceptual Framework for Understanding the Risks to Early Leaving/ NEEThood">
            <a:hlinkClick r:id="" action="ppaction://media"/>
            <a:extLst>
              <a:ext uri="{FF2B5EF4-FFF2-40B4-BE49-F238E27FC236}">
                <a16:creationId xmlns:a16="http://schemas.microsoft.com/office/drawing/2014/main" id="{FF6CD542-7DA9-8448-C01F-A9DC19A1DC5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98704" y="382181"/>
            <a:ext cx="10994136" cy="619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4D168-2842-9D99-EFAD-20368276F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spcBef>
                <a:spcPct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GB" dirty="0">
                <a:ea typeface="+mn-lt"/>
                <a:cs typeface="+mn-lt"/>
              </a:rPr>
              <a:t>In their daily lives?</a:t>
            </a:r>
            <a:endParaRPr lang="en-US" dirty="0">
              <a:ea typeface="+mn-lt"/>
              <a:cs typeface="+mn-lt"/>
            </a:endParaRPr>
          </a:p>
          <a:p>
            <a:pPr marL="457200" indent="-457200">
              <a:spcBef>
                <a:spcPct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GB" dirty="0">
                <a:ea typeface="+mn-lt"/>
                <a:cs typeface="+mn-lt"/>
              </a:rPr>
              <a:t>In your work with them?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B3E49D-36BC-2E16-EF24-B67919D1D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>
                <a:ea typeface="+mj-lt"/>
                <a:cs typeface="+mj-lt"/>
              </a:rPr>
              <a:t>Which of these factors do you consider might be most/least important for the young person?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749464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4D168-2842-9D99-EFAD-20368276F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514350" indent="-514350"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GB" dirty="0"/>
              <a:t>Different domains may be more pressing at different points</a:t>
            </a:r>
            <a:endParaRPr lang="en-US" dirty="0"/>
          </a:p>
          <a:p>
            <a:pPr marL="514350" indent="-514350">
              <a:spcBef>
                <a:spcPct val="0"/>
              </a:spcBef>
              <a:spcAft>
                <a:spcPts val="600"/>
              </a:spcAft>
              <a:buAutoNum type="arabicPeriod"/>
            </a:pPr>
            <a:endParaRPr lang="en-GB" dirty="0"/>
          </a:p>
          <a:p>
            <a:pPr marL="514350" indent="-514350"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GB" dirty="0"/>
              <a:t>These domains create the challenges; while there are those you see in your work with them, there are those you might not see</a:t>
            </a:r>
          </a:p>
          <a:p>
            <a:pPr marL="514350" indent="-514350">
              <a:spcBef>
                <a:spcPct val="0"/>
              </a:spcBef>
              <a:spcAft>
                <a:spcPts val="600"/>
              </a:spcAft>
              <a:buAutoNum type="arabicPeriod"/>
            </a:pPr>
            <a:endParaRPr lang="en-GB" dirty="0"/>
          </a:p>
          <a:p>
            <a:pPr marL="514350" indent="-514350"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GB" dirty="0"/>
              <a:t>Understanding of the ones that aren't so visible through the course of your work may be critical to unlocking a particular barrier for a young person</a:t>
            </a:r>
          </a:p>
          <a:p>
            <a:pPr marL="514350" indent="-514350">
              <a:spcBef>
                <a:spcPct val="0"/>
              </a:spcBef>
              <a:spcAft>
                <a:spcPts val="600"/>
              </a:spcAft>
              <a:buAutoNum type="arabicPeriod"/>
            </a:pPr>
            <a:endParaRPr lang="en-GB" dirty="0"/>
          </a:p>
          <a:p>
            <a:pPr marL="514350" indent="-514350"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GB" dirty="0"/>
              <a:t>Being aware of the different domains and their potential to impact upon each other can help you prioritise</a:t>
            </a:r>
          </a:p>
          <a:p>
            <a:pPr marL="514350" indent="-514350">
              <a:spcBef>
                <a:spcPct val="0"/>
              </a:spcBef>
              <a:spcAft>
                <a:spcPts val="600"/>
              </a:spcAft>
              <a:buAutoNum type="arabicPeriod"/>
            </a:pP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B3E49D-36BC-2E16-EF24-B67919D1D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>
                <a:ea typeface="+mj-lt"/>
                <a:cs typeface="+mj-lt"/>
              </a:rPr>
              <a:t>Which of these domains do you consider might be most/least important for the young person?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354760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AB36F-A4DD-293E-21BE-D8C993FD5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7195456" cy="1337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4200" dirty="0">
                <a:solidFill>
                  <a:schemeClr val="tx1"/>
                </a:solidFill>
                <a:ea typeface="+mj-lt"/>
                <a:cs typeface="+mj-lt"/>
              </a:rPr>
              <a:t>Unpicking Risks for your 'Case'</a:t>
            </a:r>
            <a:endParaRPr lang="en-US" sz="4200" dirty="0">
              <a:solidFill>
                <a:schemeClr val="tx1"/>
              </a:solidFill>
              <a:ea typeface="+mj-lt"/>
              <a:cs typeface="+mj-lt"/>
            </a:endParaRPr>
          </a:p>
          <a:p>
            <a:endParaRPr lang="en-US" sz="4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936CD2-FF76-7F08-A525-518D403A2D83}"/>
              </a:ext>
            </a:extLst>
          </p:cNvPr>
          <p:cNvSpPr txBox="1"/>
          <p:nvPr/>
        </p:nvSpPr>
        <p:spPr>
          <a:xfrm>
            <a:off x="4995575" y="1450673"/>
            <a:ext cx="6802362" cy="533105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Use the table</a:t>
            </a:r>
            <a:endParaRPr lang="en-US" dirty="0">
              <a:solidFill>
                <a:srgbClr val="FFFFFF"/>
              </a:solidFill>
            </a:endParaRP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List up to 3 risk factors for each of the 5 categories.</a:t>
            </a: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Think about those that are most significant for the young person</a:t>
            </a:r>
            <a:endParaRPr lang="en-US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In pairs</a:t>
            </a: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Discuss how the different risk categories are interrelated for your cases.</a:t>
            </a: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How is a risk in one category impacted by/ or impacts on risks in other categories</a:t>
            </a:r>
          </a:p>
        </p:txBody>
      </p:sp>
      <p:pic>
        <p:nvPicPr>
          <p:cNvPr id="5" name="Picture 7" descr="Customer service man frustrated">
            <a:extLst>
              <a:ext uri="{FF2B5EF4-FFF2-40B4-BE49-F238E27FC236}">
                <a16:creationId xmlns:a16="http://schemas.microsoft.com/office/drawing/2014/main" id="{8A35C300-47AF-6849-EBD7-F945041A23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42" r="25741" b="-1"/>
          <a:stretch/>
        </p:blipFill>
        <p:spPr>
          <a:xfrm>
            <a:off x="20" y="10"/>
            <a:ext cx="43433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07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AB36F-A4DD-293E-21BE-D8C993FD5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7195456" cy="1337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4200" dirty="0">
                <a:solidFill>
                  <a:schemeClr val="tx1"/>
                </a:solidFill>
                <a:ea typeface="+mj-lt"/>
                <a:cs typeface="+mj-lt"/>
              </a:rPr>
              <a:t>Your 'Case' Young Person</a:t>
            </a:r>
            <a:endParaRPr lang="en-US" dirty="0">
              <a:solidFill>
                <a:schemeClr val="tx1"/>
              </a:solidFill>
            </a:endParaRPr>
          </a:p>
          <a:p>
            <a:endParaRPr lang="en-US" sz="4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936CD2-FF76-7F08-A525-518D403A2D83}"/>
              </a:ext>
            </a:extLst>
          </p:cNvPr>
          <p:cNvSpPr txBox="1"/>
          <p:nvPr/>
        </p:nvSpPr>
        <p:spPr>
          <a:xfrm>
            <a:off x="4995575" y="1450673"/>
            <a:ext cx="6802362" cy="533105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EDEDED"/>
                </a:solidFill>
              </a:rPr>
              <a:t>Which risk category would you target first?  Why?</a:t>
            </a:r>
            <a:endParaRPr lang="en-US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rgbClr val="EDEDED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rgbClr val="EDEDED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GB" sz="2800" dirty="0">
                <a:ea typeface="+mn-lt"/>
                <a:cs typeface="+mn-lt"/>
              </a:rPr>
              <a:t>Coffee Break</a:t>
            </a:r>
            <a:endParaRPr lang="en-US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rgbClr val="EDEDED"/>
              </a:solidFill>
            </a:endParaRPr>
          </a:p>
        </p:txBody>
      </p:sp>
      <p:pic>
        <p:nvPicPr>
          <p:cNvPr id="5" name="Picture 7" descr="Customer service man frustrated">
            <a:extLst>
              <a:ext uri="{FF2B5EF4-FFF2-40B4-BE49-F238E27FC236}">
                <a16:creationId xmlns:a16="http://schemas.microsoft.com/office/drawing/2014/main" id="{8A35C300-47AF-6849-EBD7-F945041A23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42" r="25741" b="-1"/>
          <a:stretch/>
        </p:blipFill>
        <p:spPr>
          <a:xfrm>
            <a:off x="20" y="10"/>
            <a:ext cx="43433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07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AB36F-A4DD-293E-21BE-D8C993FD5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7195456" cy="1337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4200" dirty="0">
                <a:solidFill>
                  <a:schemeClr val="tx1"/>
                </a:solidFill>
                <a:ea typeface="+mj-lt"/>
                <a:cs typeface="+mj-lt"/>
              </a:rPr>
              <a:t>You might target a particular domain for different reasons:</a:t>
            </a:r>
            <a:endParaRPr lang="en-US" dirty="0">
              <a:solidFill>
                <a:schemeClr val="tx1"/>
              </a:solidFill>
            </a:endParaRPr>
          </a:p>
          <a:p>
            <a:endParaRPr lang="en-US" sz="4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936CD2-FF76-7F08-A525-518D403A2D83}"/>
              </a:ext>
            </a:extLst>
          </p:cNvPr>
          <p:cNvSpPr txBox="1"/>
          <p:nvPr/>
        </p:nvSpPr>
        <p:spPr>
          <a:xfrm>
            <a:off x="4995575" y="1450673"/>
            <a:ext cx="6802362" cy="533105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rgbClr val="EDEDED"/>
              </a:solidFill>
            </a:endParaRP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EDEDED"/>
                </a:solidFill>
              </a:rPr>
              <a:t>Young person chose it as significant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rgbClr val="EDEDED"/>
              </a:solidFill>
            </a:endParaRP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EDEDED"/>
                </a:solidFill>
              </a:rPr>
              <a:t>You as a professional identify that, on balance, seems most urgent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rgbClr val="EDEDED"/>
              </a:solidFill>
            </a:endParaRP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rgbClr val="EDEDED"/>
                </a:solidFill>
              </a:rPr>
              <a:t>Your area of work offers you a particular route into an set of interconnected issues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rgbClr val="EDEDED"/>
              </a:solidFill>
            </a:endParaRPr>
          </a:p>
          <a:p>
            <a:pPr marL="514350" indent="-514350" defTabSz="914400">
              <a:lnSpc>
                <a:spcPct val="90000"/>
              </a:lnSpc>
              <a:spcAft>
                <a:spcPts val="600"/>
              </a:spcAft>
              <a:buAutoNum type="arabicPeriod"/>
            </a:pPr>
            <a:endParaRPr lang="en-US" sz="2800" dirty="0">
              <a:solidFill>
                <a:srgbClr val="EDEDED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rgbClr val="EDEDED"/>
              </a:solidFill>
            </a:endParaRPr>
          </a:p>
        </p:txBody>
      </p:sp>
      <p:pic>
        <p:nvPicPr>
          <p:cNvPr id="5" name="Picture 7" descr="Customer service man frustrated">
            <a:extLst>
              <a:ext uri="{FF2B5EF4-FFF2-40B4-BE49-F238E27FC236}">
                <a16:creationId xmlns:a16="http://schemas.microsoft.com/office/drawing/2014/main" id="{8A35C300-47AF-6849-EBD7-F945041A23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42" r="25741" b="-1"/>
          <a:stretch/>
        </p:blipFill>
        <p:spPr>
          <a:xfrm>
            <a:off x="20" y="10"/>
            <a:ext cx="43433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45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91B0E-6CE2-0971-E773-A4E8AB866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048"/>
            <a:ext cx="10515600" cy="216838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GB" sz="4400" dirty="0"/>
              <a:t>Young People and Adults Highlight</a:t>
            </a:r>
            <a:br>
              <a:rPr lang="en-GB" sz="4400" dirty="0"/>
            </a:br>
            <a:r>
              <a:rPr lang="en-GB" sz="4400" dirty="0"/>
              <a:t>Different Factors as being most significant</a:t>
            </a:r>
            <a:endParaRPr lang="en-US" sz="4400" dirty="0"/>
          </a:p>
        </p:txBody>
      </p:sp>
      <p:pic>
        <p:nvPicPr>
          <p:cNvPr id="8" name="Picture 8" descr="Elderly woman disappointed">
            <a:extLst>
              <a:ext uri="{FF2B5EF4-FFF2-40B4-BE49-F238E27FC236}">
                <a16:creationId xmlns:a16="http://schemas.microsoft.com/office/drawing/2014/main" id="{E25EE6B4-68CC-ACE8-5096-DF35D7D3D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1805668"/>
            <a:ext cx="2438401" cy="3387341"/>
          </a:xfrm>
          <a:prstGeom prst="rect">
            <a:avLst/>
          </a:prstGeom>
        </p:spPr>
      </p:pic>
      <p:pic>
        <p:nvPicPr>
          <p:cNvPr id="12" name="Picture 12" descr="Casual woman with hands on hips">
            <a:extLst>
              <a:ext uri="{FF2B5EF4-FFF2-40B4-BE49-F238E27FC236}">
                <a16:creationId xmlns:a16="http://schemas.microsoft.com/office/drawing/2014/main" id="{A50CAC0E-40A7-6C1E-66B6-84FFDD2AD3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3" b="56140"/>
          <a:stretch/>
        </p:blipFill>
        <p:spPr>
          <a:xfrm>
            <a:off x="1544476" y="1805355"/>
            <a:ext cx="3522891" cy="31820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EB1E10-E54A-CACD-4E78-635A1FFFE8D2}"/>
              </a:ext>
            </a:extLst>
          </p:cNvPr>
          <p:cNvSpPr txBox="1"/>
          <p:nvPr/>
        </p:nvSpPr>
        <p:spPr>
          <a:xfrm>
            <a:off x="776654" y="5120054"/>
            <a:ext cx="516108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/>
              <a:t>Institutional Factors</a:t>
            </a:r>
            <a:endParaRPr lang="en-US" sz="2800"/>
          </a:p>
          <a:p>
            <a:pPr algn="ctr"/>
            <a:r>
              <a:rPr lang="en-GB" sz="2800" dirty="0"/>
              <a:t>Social Relationship Factors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5FCD94-861E-749B-F41E-B5A32C8ABC85}"/>
              </a:ext>
            </a:extLst>
          </p:cNvPr>
          <p:cNvSpPr txBox="1"/>
          <p:nvPr/>
        </p:nvSpPr>
        <p:spPr>
          <a:xfrm>
            <a:off x="6626467" y="5260730"/>
            <a:ext cx="412945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/>
              <a:t>Structural Factors</a:t>
            </a:r>
            <a:endParaRPr lang="en-US" sz="2800"/>
          </a:p>
          <a:p>
            <a:pPr algn="ctr"/>
            <a:r>
              <a:rPr lang="en-GB" sz="2800" dirty="0"/>
              <a:t>Personal Challenges</a:t>
            </a:r>
          </a:p>
        </p:txBody>
      </p:sp>
    </p:spTree>
    <p:extLst>
      <p:ext uri="{BB962C8B-B14F-4D97-AF65-F5344CB8AC3E}">
        <p14:creationId xmlns:p14="http://schemas.microsoft.com/office/powerpoint/2010/main" val="1033692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07492-2BC3-32AD-9B63-FD4EFC52B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41EB6CC-C8D4-2D2A-BC66-75DC4E0B3C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778832"/>
              </p:ext>
            </p:extLst>
          </p:nvPr>
        </p:nvGraphicFramePr>
        <p:xfrm>
          <a:off x="464649" y="295608"/>
          <a:ext cx="11161882" cy="5539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9874">
                  <a:extLst>
                    <a:ext uri="{9D8B030D-6E8A-4147-A177-3AD203B41FA5}">
                      <a16:colId xmlns:a16="http://schemas.microsoft.com/office/drawing/2014/main" val="2992780639"/>
                    </a:ext>
                  </a:extLst>
                </a:gridCol>
                <a:gridCol w="2791067">
                  <a:extLst>
                    <a:ext uri="{9D8B030D-6E8A-4147-A177-3AD203B41FA5}">
                      <a16:colId xmlns:a16="http://schemas.microsoft.com/office/drawing/2014/main" val="2644973234"/>
                    </a:ext>
                  </a:extLst>
                </a:gridCol>
                <a:gridCol w="2789874">
                  <a:extLst>
                    <a:ext uri="{9D8B030D-6E8A-4147-A177-3AD203B41FA5}">
                      <a16:colId xmlns:a16="http://schemas.microsoft.com/office/drawing/2014/main" val="898283587"/>
                    </a:ext>
                  </a:extLst>
                </a:gridCol>
                <a:gridCol w="2791067">
                  <a:extLst>
                    <a:ext uri="{9D8B030D-6E8A-4147-A177-3AD203B41FA5}">
                      <a16:colId xmlns:a16="http://schemas.microsoft.com/office/drawing/2014/main" val="3792913570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Factors Stressed by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dirty="0">
                          <a:solidFill>
                            <a:schemeClr val="bg1"/>
                          </a:solidFill>
                          <a:effectLst/>
                        </a:rPr>
                        <a:t> Young People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</a:rPr>
                        <a:t>Factors Stressed by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dirty="0">
                          <a:solidFill>
                            <a:schemeClr val="bg1"/>
                          </a:solidFill>
                          <a:effectLst/>
                        </a:rPr>
                        <a:t> Educators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486504"/>
                  </a:ext>
                </a:extLst>
              </a:tr>
              <a:tr h="4185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b="1" dirty="0">
                          <a:solidFill>
                            <a:schemeClr val="bg1"/>
                          </a:solidFill>
                          <a:effectLst/>
                        </a:rPr>
                        <a:t>Institutional Factors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b="1" dirty="0">
                          <a:solidFill>
                            <a:schemeClr val="bg1"/>
                          </a:solidFill>
                          <a:effectLst/>
                        </a:rPr>
                        <a:t>Social Relationship Factors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b="1" dirty="0">
                          <a:solidFill>
                            <a:schemeClr val="bg1"/>
                          </a:solidFill>
                          <a:effectLst/>
                        </a:rPr>
                        <a:t>Structural Factors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b="1" dirty="0">
                          <a:solidFill>
                            <a:schemeClr val="bg1"/>
                          </a:solidFill>
                          <a:effectLst/>
                        </a:rPr>
                        <a:t>Personal Challenges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5205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b="0" dirty="0">
                          <a:solidFill>
                            <a:srgbClr val="0070C0"/>
                          </a:solidFill>
                          <a:effectLst/>
                        </a:rPr>
                        <a:t>Rigidity and inflexibility of rules, timings and environment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b="0" dirty="0">
                          <a:solidFill>
                            <a:schemeClr val="bg1"/>
                          </a:solidFill>
                          <a:effectLst/>
                        </a:rPr>
                        <a:t>Behaviour management approaches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b="0" dirty="0">
                          <a:solidFill>
                            <a:schemeClr val="accent4"/>
                          </a:solidFill>
                          <a:effectLst/>
                        </a:rPr>
                        <a:t>Large class sizes 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b="0" dirty="0">
                          <a:solidFill>
                            <a:srgbClr val="FF0000"/>
                          </a:solidFill>
                          <a:effectLst/>
                        </a:rPr>
                        <a:t>Pressure around academic performance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b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dirty="0">
                          <a:solidFill>
                            <a:schemeClr val="bg1"/>
                          </a:solidFill>
                          <a:effectLst/>
                        </a:rPr>
                        <a:t>Bullying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dirty="0">
                          <a:solidFill>
                            <a:srgbClr val="7030A0"/>
                          </a:solidFill>
                          <a:effectLst/>
                        </a:rPr>
                        <a:t>Feeling different, judged and singled out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dirty="0">
                          <a:solidFill>
                            <a:schemeClr val="bg1"/>
                          </a:solidFill>
                          <a:effectLst/>
                        </a:rPr>
                        <a:t>Bad experiences and negative relationships with teachers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dirty="0">
                          <a:solidFill>
                            <a:schemeClr val="accent4"/>
                          </a:solidFill>
                          <a:effectLst/>
                        </a:rPr>
                        <a:t>Not feeling cared about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dirty="0">
                          <a:solidFill>
                            <a:schemeClr val="bg1"/>
                          </a:solidFill>
                          <a:effectLst/>
                        </a:rPr>
                        <a:t>Peer pressure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dirty="0">
                          <a:solidFill>
                            <a:schemeClr val="bg1"/>
                          </a:solidFill>
                          <a:effectLst/>
                        </a:rPr>
                        <a:t>Difficulty navigating friendships.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effectLst/>
                        </a:rPr>
                        <a:t>Requirement for post-16 maths and literacy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dirty="0">
                          <a:solidFill>
                            <a:schemeClr val="accent4"/>
                          </a:solidFill>
                          <a:effectLst/>
                        </a:rPr>
                        <a:t>Lack of funding and time to meet young people’s needs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effectLst/>
                        </a:rPr>
                        <a:t>Non-flexible curriculum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dirty="0">
                          <a:solidFill>
                            <a:schemeClr val="bg1"/>
                          </a:solidFill>
                          <a:effectLst/>
                        </a:rPr>
                        <a:t>Poorly managed transitions 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dirty="0">
                          <a:solidFill>
                            <a:schemeClr val="bg1"/>
                          </a:solidFill>
                          <a:effectLst/>
                        </a:rPr>
                        <a:t>Unclear pathways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dirty="0">
                          <a:solidFill>
                            <a:schemeClr val="bg1"/>
                          </a:solidFill>
                          <a:effectLst/>
                        </a:rPr>
                        <a:t>Low self-esteem or self-confidence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dirty="0">
                          <a:solidFill>
                            <a:schemeClr val="bg1"/>
                          </a:solidFill>
                          <a:effectLst/>
                        </a:rPr>
                        <a:t>Mental health problems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dirty="0">
                          <a:solidFill>
                            <a:srgbClr val="7030A0"/>
                          </a:solidFill>
                          <a:effectLst/>
                        </a:rPr>
                        <a:t>SEND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dirty="0">
                          <a:solidFill>
                            <a:schemeClr val="bg1"/>
                          </a:solidFill>
                          <a:effectLst/>
                        </a:rPr>
                        <a:t>Isolation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dirty="0">
                          <a:solidFill>
                            <a:schemeClr val="bg1"/>
                          </a:solidFill>
                          <a:effectLst/>
                        </a:rPr>
                        <a:t>Low achievement 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dirty="0">
                          <a:solidFill>
                            <a:schemeClr val="bg1"/>
                          </a:solidFill>
                          <a:effectLst/>
                        </a:rPr>
                        <a:t>Low motivation, aspiration or expectation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00522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00240D0-E866-60D6-B0A0-D87BE947494F}"/>
              </a:ext>
            </a:extLst>
          </p:cNvPr>
          <p:cNvSpPr txBox="1"/>
          <p:nvPr/>
        </p:nvSpPr>
        <p:spPr>
          <a:xfrm>
            <a:off x="556656" y="6036623"/>
            <a:ext cx="111083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For further exploration of this contrast see our </a:t>
            </a:r>
            <a:r>
              <a:rPr lang="en-GB" dirty="0">
                <a:hlinkClick r:id="rId3"/>
              </a:rPr>
              <a:t>paper</a:t>
            </a:r>
            <a:r>
              <a:rPr lang="en-GB" dirty="0"/>
              <a:t> in the Journal of Youth Studies</a:t>
            </a:r>
          </a:p>
        </p:txBody>
      </p:sp>
    </p:spTree>
    <p:extLst>
      <p:ext uri="{BB962C8B-B14F-4D97-AF65-F5344CB8AC3E}">
        <p14:creationId xmlns:p14="http://schemas.microsoft.com/office/powerpoint/2010/main" val="64932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58E28-5C6F-80B6-22AA-30E4B408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F1661-1BE5-AD4B-0D7C-73EA37B44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Does this sound familiar? Are you surprised by any of it?</a:t>
            </a:r>
            <a:endParaRPr lang="en-US"/>
          </a:p>
          <a:p>
            <a:r>
              <a:rPr lang="en-GB" dirty="0"/>
              <a:t>Why do you think these differences might occur?</a:t>
            </a:r>
          </a:p>
          <a:p>
            <a:r>
              <a:rPr lang="en-GB" dirty="0"/>
              <a:t>What might this mean for your work with young people?</a:t>
            </a:r>
          </a:p>
          <a:p>
            <a:r>
              <a:rPr lang="en-GB" dirty="0"/>
              <a:t>How do you seek young people's viewpoints on the barriers they face?</a:t>
            </a:r>
            <a:endParaRPr lang="en-GB" dirty="0">
              <a:ea typeface="+mn-lt"/>
              <a:cs typeface="+mn-lt"/>
            </a:endParaRPr>
          </a:p>
          <a:p>
            <a:r>
              <a:rPr lang="en-GB" dirty="0"/>
              <a:t>Are there further opportunities for seeking young people's perspectives on their challenges and how to overcome them?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0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404EF-AA70-9ED9-8D25-91A7F18B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31" y="365125"/>
            <a:ext cx="10981857" cy="1356646"/>
          </a:xfrm>
        </p:spPr>
        <p:txBody>
          <a:bodyPr>
            <a:normAutofit fontScale="90000"/>
          </a:bodyPr>
          <a:lstStyle/>
          <a:p>
            <a:r>
              <a:rPr lang="en-GB" dirty="0"/>
              <a:t>Common Assumptions &amp; Misconceptions:</a:t>
            </a:r>
            <a:br>
              <a:rPr lang="en-GB" dirty="0"/>
            </a:br>
            <a:r>
              <a:rPr lang="en-GB" dirty="0"/>
              <a:t> </a:t>
            </a:r>
            <a:r>
              <a:rPr lang="en-GB" i="1" dirty="0">
                <a:solidFill>
                  <a:schemeClr val="tx1"/>
                </a:solidFill>
              </a:rPr>
              <a:t>How Young People become NEET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668A3-BD5B-66CA-15A2-A578288B0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539" y="2131002"/>
            <a:ext cx="102338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dirty="0"/>
              <a:t>Not motivated – don't care, lack of effort</a:t>
            </a:r>
          </a:p>
          <a:p>
            <a:r>
              <a:rPr lang="en-GB" dirty="0"/>
              <a:t>Fallen in with a bad crowd</a:t>
            </a:r>
          </a:p>
          <a:p>
            <a:r>
              <a:rPr lang="en-GB" dirty="0"/>
              <a:t>Poor parenting – lack of positive role models and boundaries</a:t>
            </a:r>
          </a:p>
          <a:p>
            <a:r>
              <a:rPr lang="en-GB" dirty="0"/>
              <a:t>Funding cuts – they can't get the help they need</a:t>
            </a:r>
          </a:p>
          <a:p>
            <a:r>
              <a:rPr lang="en-GB" dirty="0"/>
              <a:t>Chaotic, disrupted lives</a:t>
            </a:r>
          </a:p>
          <a:p>
            <a:r>
              <a:rPr lang="en-GB" dirty="0"/>
              <a:t>Lack of transport to get to school or college</a:t>
            </a:r>
          </a:p>
          <a:p>
            <a:r>
              <a:rPr lang="en-GB" dirty="0"/>
              <a:t>Undiagnosed SEND</a:t>
            </a:r>
          </a:p>
          <a:p>
            <a:r>
              <a:rPr lang="en-GB" dirty="0"/>
              <a:t>Lack of trust in authority figures</a:t>
            </a:r>
          </a:p>
          <a:p>
            <a:r>
              <a:rPr lang="en-GB" dirty="0"/>
              <a:t>Unrealistic expectations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 descr="Young girl using phone">
            <a:extLst>
              <a:ext uri="{FF2B5EF4-FFF2-40B4-BE49-F238E27FC236}">
                <a16:creationId xmlns:a16="http://schemas.microsoft.com/office/drawing/2014/main" id="{10C33BB2-B881-91E5-71BF-ED5F75435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559" y="1034079"/>
            <a:ext cx="1384968" cy="506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34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3EA84-40A9-49B0-A0B5-F4F9AE37E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81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How a broader understanding of risk to </a:t>
            </a:r>
            <a:r>
              <a:rPr lang="en-GB" dirty="0" err="1"/>
              <a:t>NEEThood</a:t>
            </a:r>
            <a:r>
              <a:rPr lang="en-GB" dirty="0"/>
              <a:t> can shape your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70854-E45F-5E76-B74E-44A110E84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443" y="1815856"/>
            <a:ext cx="11765125" cy="477996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 dirty="0"/>
              <a:t>Having the awareness to avoid one-size fits all 'explanations' for risk</a:t>
            </a:r>
          </a:p>
          <a:p>
            <a:r>
              <a:rPr lang="en-GB" dirty="0"/>
              <a:t>Making time to get to know YPs' wider lives- shows genuine interest</a:t>
            </a:r>
          </a:p>
          <a:p>
            <a:r>
              <a:rPr lang="en-GB" dirty="0"/>
              <a:t>Creating the space to ask young person about their barriers/challenges - as a start to a collaborative unpicking</a:t>
            </a:r>
          </a:p>
          <a:p>
            <a:r>
              <a:rPr lang="en-GB" dirty="0"/>
              <a:t>Identifying which risk categories (and factors) are within your 'gift' and the YP's capacity to address</a:t>
            </a:r>
          </a:p>
          <a:p>
            <a:r>
              <a:rPr lang="en-GB" dirty="0"/>
              <a:t>Ensuring adequate opportunity (in contact point and over time) to build a trusting relationship between adult and YP</a:t>
            </a:r>
          </a:p>
          <a:p>
            <a:r>
              <a:rPr lang="en-GB" dirty="0">
                <a:ea typeface="+mn-lt"/>
                <a:cs typeface="+mn-lt"/>
              </a:rPr>
              <a:t>Identify scope to co-opt support in other domains</a:t>
            </a:r>
            <a:endParaRPr lang="en-US" dirty="0">
              <a:ea typeface="+mn-lt"/>
              <a:cs typeface="+mn-lt"/>
            </a:endParaRPr>
          </a:p>
          <a:p>
            <a:r>
              <a:rPr lang="en-GB" dirty="0"/>
              <a:t>Planning adequate time to develop a shared strategy for addressing risk barriers</a:t>
            </a:r>
          </a:p>
          <a:p>
            <a:r>
              <a:rPr lang="en-GB" dirty="0"/>
              <a:t>Flexibility- in approach and mindset, to plan B, C and D...</a:t>
            </a:r>
          </a:p>
          <a:p>
            <a:r>
              <a:rPr lang="en-GB" dirty="0"/>
              <a:t>Identifying second chance options if YP can't engage/attend – reduce pressure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7774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69A23-969F-E28C-2928-4CF51C1B4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Tackling </a:t>
            </a:r>
            <a:r>
              <a:rPr lang="en-GB" dirty="0" err="1"/>
              <a:t>NEEThod</a:t>
            </a:r>
            <a:r>
              <a:rPr lang="en-GB" dirty="0"/>
              <a:t>: Training Programme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70C4E-0BB2-B366-EEDE-0BA00CCD0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 dirty="0">
                <a:ea typeface="+mn-lt"/>
                <a:cs typeface="+mn-lt"/>
              </a:rPr>
              <a:t>Accessing Materials Online:</a:t>
            </a:r>
          </a:p>
          <a:p>
            <a:pPr marL="0" indent="0">
              <a:buNone/>
            </a:pPr>
            <a:r>
              <a:rPr lang="en-GB" dirty="0">
                <a:ea typeface="+mn-lt"/>
                <a:cs typeface="+mn-lt"/>
                <a:hlinkClick r:id="rId2"/>
              </a:rPr>
              <a:t>Bath University NEEThood Workshops (somerset-ebp.co.uk)</a:t>
            </a:r>
            <a:endParaRPr lang="en-GB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Future Training:</a:t>
            </a:r>
          </a:p>
          <a:p>
            <a:pPr marL="0" indent="0">
              <a:buNone/>
            </a:pPr>
            <a:r>
              <a:rPr lang="en-GB" dirty="0"/>
              <a:t>- Interventions to tackle </a:t>
            </a:r>
            <a:r>
              <a:rPr lang="en-GB" dirty="0" err="1"/>
              <a:t>NEEThood</a:t>
            </a:r>
            <a:endParaRPr lang="en-GB"/>
          </a:p>
          <a:p>
            <a:pPr marL="0" indent="0">
              <a:buNone/>
            </a:pPr>
            <a:r>
              <a:rPr lang="en-GB" dirty="0"/>
              <a:t>- Evaluating interventions 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6736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ck pen against a sheet with shaded numbers">
            <a:extLst>
              <a:ext uri="{FF2B5EF4-FFF2-40B4-BE49-F238E27FC236}">
                <a16:creationId xmlns:a16="http://schemas.microsoft.com/office/drawing/2014/main" id="{0BF3BC9F-E646-BB10-AE2D-919041FDC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07" r="12054" b="4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77D416-66F5-413A-9B46-6289471B3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FDC19-1994-5081-12AB-4A2DB487E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r>
              <a:rPr lang="en-GB" sz="4400" dirty="0"/>
              <a:t>Evaluation</a:t>
            </a:r>
            <a:br>
              <a:rPr lang="en-GB" sz="4400" dirty="0"/>
            </a:br>
            <a:endParaRPr lang="en-GB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2ECA93-DC40-86D7-EAB8-97579CE7802A}"/>
              </a:ext>
            </a:extLst>
          </p:cNvPr>
          <p:cNvSpPr txBox="1"/>
          <p:nvPr/>
        </p:nvSpPr>
        <p:spPr>
          <a:xfrm>
            <a:off x="844060" y="3894992"/>
            <a:ext cx="2637692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/>
              <a:t>Thank you</a:t>
            </a:r>
          </a:p>
          <a:p>
            <a:pPr algn="ctr"/>
            <a:endParaRPr lang="en-GB" dirty="0"/>
          </a:p>
          <a:p>
            <a:pPr algn="ctr"/>
            <a:r>
              <a:rPr lang="en-GB" b="1" i="1" dirty="0"/>
              <a:t>Dr Alison Douthwaite and Dr Ceri Brown, Department of Education, University of Bath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pic>
        <p:nvPicPr>
          <p:cNvPr id="7" name="Picture 2" descr="bath logo">
            <a:extLst>
              <a:ext uri="{FF2B5EF4-FFF2-40B4-BE49-F238E27FC236}">
                <a16:creationId xmlns:a16="http://schemas.microsoft.com/office/drawing/2014/main" id="{08996A92-3C95-A7A3-A1E8-443DC5E70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" y="6100275"/>
            <a:ext cx="2117531" cy="51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469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A22F2-95FC-DDFE-62C7-CD3851B9D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800" dirty="0">
                <a:solidFill>
                  <a:schemeClr val="tx1"/>
                </a:solidFill>
              </a:rPr>
              <a:t>Why is it important to develop our understanding of the reasons young people become NEET?</a:t>
            </a: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15045B1D-AED4-407C-BC82-BF20E4E4F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43D851-CD37-0230-D0A4-55F3D1EE48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60" r="18376" b="1"/>
          <a:stretch/>
        </p:blipFill>
        <p:spPr>
          <a:xfrm>
            <a:off x="1131172" y="2257951"/>
            <a:ext cx="4187222" cy="32560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AFAB3-CAD3-6589-B0D3-EB7ABEDA8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48069"/>
            <a:ext cx="5257799" cy="42288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To design support / tailor help</a:t>
            </a:r>
            <a:endParaRPr lang="en-US"/>
          </a:p>
          <a:p>
            <a:r>
              <a:rPr lang="en-GB" sz="2400" dirty="0"/>
              <a:t>Meets Gatsby Benchmark 3 – Addressing the needs of each pupil</a:t>
            </a:r>
            <a:endParaRPr lang="en-US"/>
          </a:p>
          <a:p>
            <a:r>
              <a:rPr lang="en-GB" sz="2400" dirty="0">
                <a:ea typeface="+mn-lt"/>
                <a:cs typeface="+mn-lt"/>
              </a:rPr>
              <a:t>To tackle inequalities</a:t>
            </a:r>
          </a:p>
          <a:p>
            <a:r>
              <a:rPr lang="en-GB" sz="2400" dirty="0"/>
              <a:t>To move beyond single-factor explanations</a:t>
            </a:r>
          </a:p>
          <a:p>
            <a:r>
              <a:rPr lang="en-GB" sz="2400" dirty="0"/>
              <a:t>To support them in unpicking their unique barriers</a:t>
            </a:r>
          </a:p>
          <a:p>
            <a:r>
              <a:rPr lang="en-GB" sz="2400" dirty="0">
                <a:ea typeface="+mn-lt"/>
                <a:cs typeface="+mn-lt"/>
              </a:rPr>
              <a:t>To reduce the economic cost to public finances 2017 NEET £12-36bn</a:t>
            </a:r>
            <a:endParaRPr lang="en-GB" sz="2400" dirty="0"/>
          </a:p>
          <a:p>
            <a:pPr marL="0" indent="0">
              <a:buNone/>
            </a:pPr>
            <a:endParaRPr lang="en-GB" sz="2400"/>
          </a:p>
          <a:p>
            <a:endParaRPr lang="en-GB" sz="2400"/>
          </a:p>
          <a:p>
            <a:endParaRPr lang="en-GB" sz="2400"/>
          </a:p>
          <a:p>
            <a:endParaRPr lang="en-GB" sz="2400"/>
          </a:p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283680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EAC31-060D-AD31-906C-D273E21C8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892" y="609356"/>
            <a:ext cx="11328400" cy="1325563"/>
          </a:xfrm>
        </p:spPr>
        <p:txBody>
          <a:bodyPr>
            <a:normAutofit fontScale="90000"/>
          </a:bodyPr>
          <a:lstStyle/>
          <a:p>
            <a:r>
              <a:rPr lang="en-GB" sz="4900" dirty="0"/>
              <a:t>Somerset Statistics: Increased </a:t>
            </a:r>
            <a:r>
              <a:rPr lang="en-GB" sz="4900" dirty="0">
                <a:ea typeface="+mj-lt"/>
                <a:cs typeface="+mj-lt"/>
              </a:rPr>
              <a:t>NEET </a:t>
            </a:r>
            <a:r>
              <a:rPr lang="en-GB" sz="4900" dirty="0"/>
              <a:t>Risk for Specific Groups</a:t>
            </a:r>
            <a:br>
              <a:rPr lang="en-GB" dirty="0"/>
            </a:b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7ED6D-811E-1161-E7A2-40761B3E878C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005003-14C7-7895-B9E1-5C685E95F522}"/>
              </a:ext>
            </a:extLst>
          </p:cNvPr>
          <p:cNvSpPr txBox="1"/>
          <p:nvPr/>
        </p:nvSpPr>
        <p:spPr>
          <a:xfrm>
            <a:off x="2328273" y="1711924"/>
            <a:ext cx="6218381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solidFill>
                  <a:srgbClr val="EDEDED"/>
                </a:solidFill>
              </a:rPr>
              <a:t>Carers </a:t>
            </a:r>
            <a:r>
              <a:rPr lang="en-GB" sz="2800" dirty="0">
                <a:solidFill>
                  <a:srgbClr val="FFFF00"/>
                </a:solidFill>
              </a:rPr>
              <a:t>2.5 x</a:t>
            </a:r>
            <a:r>
              <a:rPr lang="en-GB" sz="2800" dirty="0">
                <a:solidFill>
                  <a:srgbClr val="EDEDED"/>
                </a:solidFill>
              </a:rPr>
              <a:t> more likely</a:t>
            </a:r>
          </a:p>
          <a:p>
            <a:endParaRPr lang="en-GB" sz="2800" dirty="0">
              <a:solidFill>
                <a:srgbClr val="EDEDED"/>
              </a:solidFill>
            </a:endParaRPr>
          </a:p>
          <a:p>
            <a:r>
              <a:rPr lang="en-GB" sz="2800" dirty="0">
                <a:solidFill>
                  <a:srgbClr val="EDEDED"/>
                </a:solidFill>
              </a:rPr>
              <a:t>SEND/ Health need </a:t>
            </a:r>
            <a:r>
              <a:rPr lang="en-GB" sz="2800" dirty="0">
                <a:solidFill>
                  <a:srgbClr val="FFFF00"/>
                </a:solidFill>
              </a:rPr>
              <a:t>4 x </a:t>
            </a:r>
            <a:r>
              <a:rPr lang="en-GB" sz="2800" dirty="0">
                <a:solidFill>
                  <a:srgbClr val="EDEDED"/>
                </a:solidFill>
              </a:rPr>
              <a:t> </a:t>
            </a:r>
            <a:r>
              <a:rPr lang="en-GB" sz="2800" dirty="0">
                <a:solidFill>
                  <a:srgbClr val="EDEDED"/>
                </a:solidFill>
                <a:ea typeface="+mn-lt"/>
                <a:cs typeface="+mn-lt"/>
              </a:rPr>
              <a:t>more likely</a:t>
            </a:r>
          </a:p>
          <a:p>
            <a:endParaRPr lang="en-GB" sz="2800" dirty="0">
              <a:solidFill>
                <a:srgbClr val="EDEDED"/>
              </a:solidFill>
            </a:endParaRPr>
          </a:p>
          <a:p>
            <a:r>
              <a:rPr lang="en-GB" sz="2800" dirty="0">
                <a:solidFill>
                  <a:srgbClr val="EDEDED"/>
                </a:solidFill>
              </a:rPr>
              <a:t>Youth Offending Team </a:t>
            </a:r>
            <a:r>
              <a:rPr lang="en-GB" sz="2800" dirty="0">
                <a:solidFill>
                  <a:srgbClr val="FFFF00"/>
                </a:solidFill>
              </a:rPr>
              <a:t>7.5 x</a:t>
            </a:r>
            <a:r>
              <a:rPr lang="en-GB" sz="2800" dirty="0">
                <a:solidFill>
                  <a:srgbClr val="EDEDED"/>
                </a:solidFill>
              </a:rPr>
              <a:t> </a:t>
            </a:r>
            <a:r>
              <a:rPr lang="en-GB" sz="2800" dirty="0">
                <a:solidFill>
                  <a:srgbClr val="EDEDED"/>
                </a:solidFill>
                <a:ea typeface="+mn-lt"/>
                <a:cs typeface="+mn-lt"/>
              </a:rPr>
              <a:t>more likely</a:t>
            </a:r>
          </a:p>
          <a:p>
            <a:endParaRPr lang="en-GB" sz="2800" dirty="0">
              <a:solidFill>
                <a:srgbClr val="EDEDED"/>
              </a:solidFill>
            </a:endParaRPr>
          </a:p>
          <a:p>
            <a:r>
              <a:rPr lang="en-GB" sz="2800" dirty="0">
                <a:solidFill>
                  <a:srgbClr val="EDEDED"/>
                </a:solidFill>
              </a:rPr>
              <a:t>In care </a:t>
            </a:r>
            <a:r>
              <a:rPr lang="en-GB" sz="2800" dirty="0">
                <a:solidFill>
                  <a:srgbClr val="FFFF00"/>
                </a:solidFill>
              </a:rPr>
              <a:t>5.5 x</a:t>
            </a:r>
            <a:r>
              <a:rPr lang="en-GB" sz="2800" dirty="0">
                <a:solidFill>
                  <a:srgbClr val="EDEDED"/>
                </a:solidFill>
              </a:rPr>
              <a:t> </a:t>
            </a:r>
            <a:r>
              <a:rPr lang="en-GB" sz="2800" dirty="0">
                <a:solidFill>
                  <a:srgbClr val="EDEDED"/>
                </a:solidFill>
                <a:ea typeface="+mn-lt"/>
                <a:cs typeface="+mn-lt"/>
              </a:rPr>
              <a:t>more likely</a:t>
            </a:r>
          </a:p>
          <a:p>
            <a:endParaRPr lang="en-GB" sz="2800" dirty="0">
              <a:solidFill>
                <a:srgbClr val="EDEDED"/>
              </a:solidFill>
            </a:endParaRPr>
          </a:p>
          <a:p>
            <a:r>
              <a:rPr lang="en-GB" sz="2800" dirty="0">
                <a:solidFill>
                  <a:srgbClr val="EDEDED"/>
                </a:solidFill>
              </a:rPr>
              <a:t>Care-leavers </a:t>
            </a:r>
            <a:r>
              <a:rPr lang="en-GB" sz="2800" dirty="0">
                <a:solidFill>
                  <a:srgbClr val="FFFF00"/>
                </a:solidFill>
              </a:rPr>
              <a:t>13 x </a:t>
            </a:r>
            <a:r>
              <a:rPr lang="en-GB" sz="2800" dirty="0">
                <a:solidFill>
                  <a:srgbClr val="EDEDED"/>
                </a:solidFill>
                <a:ea typeface="+mn-lt"/>
                <a:cs typeface="+mn-lt"/>
              </a:rPr>
              <a:t>more likely</a:t>
            </a:r>
            <a:endParaRPr lang="en-GB" sz="2800" dirty="0">
              <a:solidFill>
                <a:srgbClr val="FFFFFF"/>
              </a:solidFill>
              <a:ea typeface="+mn-lt"/>
              <a:cs typeface="+mn-lt"/>
            </a:endParaRPr>
          </a:p>
          <a:p>
            <a:endParaRPr lang="en-GB" sz="2800" dirty="0">
              <a:solidFill>
                <a:srgbClr val="EDEDED"/>
              </a:solidFill>
            </a:endParaRPr>
          </a:p>
          <a:p>
            <a:r>
              <a:rPr lang="en-GB" sz="2800" dirty="0">
                <a:solidFill>
                  <a:srgbClr val="EDEDED"/>
                </a:solidFill>
              </a:rPr>
              <a:t>Teenage parents </a:t>
            </a:r>
            <a:r>
              <a:rPr lang="en-GB" sz="2800" dirty="0">
                <a:solidFill>
                  <a:srgbClr val="FFFF00"/>
                </a:solidFill>
              </a:rPr>
              <a:t>25 x</a:t>
            </a:r>
            <a:r>
              <a:rPr lang="en-GB" sz="2800" dirty="0">
                <a:solidFill>
                  <a:srgbClr val="EDEDED"/>
                </a:solidFill>
              </a:rPr>
              <a:t> </a:t>
            </a:r>
            <a:r>
              <a:rPr lang="en-GB" sz="2800" dirty="0">
                <a:solidFill>
                  <a:srgbClr val="EDEDED"/>
                </a:solidFill>
                <a:ea typeface="+mn-lt"/>
                <a:cs typeface="+mn-lt"/>
              </a:rPr>
              <a:t>more likely</a:t>
            </a:r>
            <a:endParaRPr lang="en-US" sz="2800" dirty="0">
              <a:solidFill>
                <a:srgbClr val="EDEDED"/>
              </a:solidFill>
              <a:ea typeface="+mn-lt"/>
              <a:cs typeface="+mn-lt"/>
            </a:endParaRPr>
          </a:p>
        </p:txBody>
      </p:sp>
      <p:pic>
        <p:nvPicPr>
          <p:cNvPr id="13" name="Picture 13" descr="Young boy hands on hips">
            <a:extLst>
              <a:ext uri="{FF2B5EF4-FFF2-40B4-BE49-F238E27FC236}">
                <a16:creationId xmlns:a16="http://schemas.microsoft.com/office/drawing/2014/main" id="{41AD6BB8-C6B4-9C93-B8B7-8167B7826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358" y="1460199"/>
            <a:ext cx="1902598" cy="411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4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65AA217-8643-4EF0-A2C8-3FCEC6330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4EADE6E-5A4D-4199-8CEF-F0461F081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153400" cy="6858000"/>
          </a:xfrm>
          <a:prstGeom prst="rect">
            <a:avLst/>
          </a:prstGeom>
          <a:blipFill>
            <a:blip r:embed="rId3"/>
            <a:stretch>
              <a:fillRect l="-1" r="-49533"/>
            </a:stretch>
          </a:blipFill>
          <a:ln>
            <a:noFill/>
          </a:ln>
          <a:effectLst>
            <a:outerShdw blurRad="139700" dist="508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658A1-5A86-E094-109B-AF2E350CE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738" y="345587"/>
            <a:ext cx="6662057" cy="1325563"/>
          </a:xfrm>
        </p:spPr>
        <p:txBody>
          <a:bodyPr>
            <a:normAutofit/>
          </a:bodyPr>
          <a:lstStyle/>
          <a:p>
            <a:r>
              <a:rPr lang="en-GB" sz="4200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</a:rPr>
              <a:t>Where Do These Findings Come From?</a:t>
            </a:r>
            <a:endParaRPr lang="en-US" sz="4200" dirty="0">
              <a:gradFill flip="none" rotWithShape="1">
                <a:gsLst>
                  <a:gs pos="28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  <a:tileRect/>
              </a:gra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745ECB2-5ABE-F22B-9C65-AF55C3B83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354" y="2089394"/>
            <a:ext cx="6954575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6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3.5 year EU-funded research project (</a:t>
            </a:r>
            <a:r>
              <a:rPr lang="en-GB" sz="36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hlinkClick r:id="rId4"/>
              </a:rPr>
              <a:t>Orienta4YEL</a:t>
            </a:r>
            <a:r>
              <a:rPr lang="en-GB" sz="36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)</a:t>
            </a:r>
            <a:endParaRPr lang="en-US" sz="360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  <a:p>
            <a:r>
              <a:rPr lang="en-GB" sz="36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2019-2022</a:t>
            </a:r>
          </a:p>
          <a:p>
            <a:r>
              <a:rPr lang="en-GB" sz="36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Understanding and Intervening in NEET</a:t>
            </a:r>
          </a:p>
          <a:p>
            <a:r>
              <a:rPr lang="en-GB" sz="36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UK study led by University of Bath </a:t>
            </a:r>
          </a:p>
          <a:p>
            <a:r>
              <a:rPr lang="en-GB" sz="36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Data from South West England</a:t>
            </a:r>
          </a:p>
          <a:p>
            <a:endParaRPr lang="en-GB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  <a:p>
            <a:pPr marL="0" indent="0">
              <a:buNone/>
            </a:pPr>
            <a:endParaRPr lang="en-GB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  <a:p>
            <a:pPr marL="0" indent="0">
              <a:buNone/>
            </a:pPr>
            <a:endParaRPr lang="en-GB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F657B5-F008-9DD8-F5FB-7BF66B17CF03}"/>
              </a:ext>
            </a:extLst>
          </p:cNvPr>
          <p:cNvGrpSpPr/>
          <p:nvPr/>
        </p:nvGrpSpPr>
        <p:grpSpPr>
          <a:xfrm>
            <a:off x="8788527" y="1337921"/>
            <a:ext cx="2800500" cy="4182154"/>
            <a:chOff x="9141012" y="2590799"/>
            <a:chExt cx="2430819" cy="3630089"/>
          </a:xfrm>
        </p:grpSpPr>
        <p:pic>
          <p:nvPicPr>
            <p:cNvPr id="13" name="Picture 13" descr="Flag Of Germany Free Stock Photo - Public Domain Pictures">
              <a:extLst>
                <a:ext uri="{FF2B5EF4-FFF2-40B4-BE49-F238E27FC236}">
                  <a16:creationId xmlns:a16="http://schemas.microsoft.com/office/drawing/2014/main" id="{8214CB2A-41C1-4C0D-CE60-4515F6D40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33537" y="3860666"/>
              <a:ext cx="1125415" cy="782697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4" name="Picture 14" descr="Logo, company name&#10;&#10;Description automatically generated">
              <a:extLst>
                <a:ext uri="{FF2B5EF4-FFF2-40B4-BE49-F238E27FC236}">
                  <a16:creationId xmlns:a16="http://schemas.microsoft.com/office/drawing/2014/main" id="{47E6916F-92F9-011F-EF92-554F10457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9143999" y="2590799"/>
              <a:ext cx="2414954" cy="1219201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7" name="Picture 17">
              <a:extLst>
                <a:ext uri="{FF2B5EF4-FFF2-40B4-BE49-F238E27FC236}">
                  <a16:creationId xmlns:a16="http://schemas.microsoft.com/office/drawing/2014/main" id="{9D9A6C01-FABE-7636-37E6-030FF9058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10433537" y="4733495"/>
              <a:ext cx="1125417" cy="817381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20" name="Picture 20" descr="Portugal Flagge Portugiesisch · Kostenlose Vektorgrafik auf Pixabay">
              <a:extLst>
                <a:ext uri="{FF2B5EF4-FFF2-40B4-BE49-F238E27FC236}">
                  <a16:creationId xmlns:a16="http://schemas.microsoft.com/office/drawing/2014/main" id="{8EE4FE64-E969-54F1-C3AD-8A049154D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41304" y="4736459"/>
              <a:ext cx="1213002" cy="82924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21" name="Picture 21" descr="Spain Flag Heraldry · Free image on Pixabay">
              <a:extLst>
                <a:ext uri="{FF2B5EF4-FFF2-40B4-BE49-F238E27FC236}">
                  <a16:creationId xmlns:a16="http://schemas.microsoft.com/office/drawing/2014/main" id="{761AF99A-F678-7368-64F5-A23275EFC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42139" y="3868906"/>
              <a:ext cx="1172308" cy="785447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24" name="Picture 2" descr="bath logo">
              <a:extLst>
                <a:ext uri="{FF2B5EF4-FFF2-40B4-BE49-F238E27FC236}">
                  <a16:creationId xmlns:a16="http://schemas.microsoft.com/office/drawing/2014/main" id="{A38974E8-6BCF-FF33-A4FA-0AC01354D7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1012" y="5617203"/>
              <a:ext cx="2430819" cy="603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8067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658A1-5A86-E094-109B-AF2E350CE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307975"/>
            <a:ext cx="11424138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Where Does This Information Come From?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802FACA-D490-E8A3-2993-DDCBD5469C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3021919"/>
              </p:ext>
            </p:extLst>
          </p:nvPr>
        </p:nvGraphicFramePr>
        <p:xfrm>
          <a:off x="506730" y="1640546"/>
          <a:ext cx="11361419" cy="4644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02" name="Picture 2" descr="bath logo">
            <a:extLst>
              <a:ext uri="{FF2B5EF4-FFF2-40B4-BE49-F238E27FC236}">
                <a16:creationId xmlns:a16="http://schemas.microsoft.com/office/drawing/2014/main" id="{4D9BEE43-E680-D7E2-ED78-D81A068AA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568" y="5748582"/>
            <a:ext cx="2117531" cy="51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869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143404-B1CB-7025-7A45-F737632B1E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45" r="19409" b="1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D77D416-66F5-413A-9B46-6289471B3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13255-4870-D9DC-28C4-E503BCBFD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989870"/>
          </a:xfrm>
        </p:spPr>
        <p:txBody>
          <a:bodyPr>
            <a:normAutofit/>
          </a:bodyPr>
          <a:lstStyle/>
          <a:p>
            <a:r>
              <a:rPr lang="en-GB" sz="3400" dirty="0"/>
              <a:t>NEET: A Comprehensive Framework of Risk Factors</a:t>
            </a:r>
          </a:p>
        </p:txBody>
      </p:sp>
      <p:pic>
        <p:nvPicPr>
          <p:cNvPr id="4" name="Picture 2" descr="bath logo">
            <a:extLst>
              <a:ext uri="{FF2B5EF4-FFF2-40B4-BE49-F238E27FC236}">
                <a16:creationId xmlns:a16="http://schemas.microsoft.com/office/drawing/2014/main" id="{CBB6061A-74F0-7E6F-C1B0-8471199DF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830" y="6334736"/>
            <a:ext cx="2117531" cy="51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52DB94-D670-E681-C48E-31E5B97A134D}"/>
              </a:ext>
            </a:extLst>
          </p:cNvPr>
          <p:cNvSpPr txBox="1"/>
          <p:nvPr/>
        </p:nvSpPr>
        <p:spPr>
          <a:xfrm>
            <a:off x="944088" y="4942114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For further exploration of this contrast see our </a:t>
            </a:r>
            <a:r>
              <a:rPr lang="en-GB" dirty="0">
                <a:solidFill>
                  <a:srgbClr val="FBCA98"/>
                </a:solidFill>
                <a:cs typeface="Segoe UI"/>
                <a:hlinkClick r:id="rId6"/>
              </a:rPr>
              <a:t>paper</a:t>
            </a:r>
            <a:r>
              <a:rPr lang="en-GB" dirty="0"/>
              <a:t> in the Journal of Youth Studies​</a:t>
            </a:r>
          </a:p>
        </p:txBody>
      </p:sp>
    </p:spTree>
    <p:extLst>
      <p:ext uri="{BB962C8B-B14F-4D97-AF65-F5344CB8AC3E}">
        <p14:creationId xmlns:p14="http://schemas.microsoft.com/office/powerpoint/2010/main" val="3124718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iagram&#10;&#10;Description automatically generated">
            <a:extLst>
              <a:ext uri="{FF2B5EF4-FFF2-40B4-BE49-F238E27FC236}">
                <a16:creationId xmlns:a16="http://schemas.microsoft.com/office/drawing/2014/main" id="{4D7FD0C4-1F66-9728-5FBD-DA5BD7C58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20" y="1130792"/>
            <a:ext cx="5473292" cy="53965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3576C7-A1E2-31BD-757C-A93F64654EC0}"/>
              </a:ext>
            </a:extLst>
          </p:cNvPr>
          <p:cNvSpPr txBox="1"/>
          <p:nvPr/>
        </p:nvSpPr>
        <p:spPr>
          <a:xfrm>
            <a:off x="6822107" y="1259133"/>
            <a:ext cx="504289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4400" dirty="0">
                <a:solidFill>
                  <a:srgbClr val="EDEDED"/>
                </a:solidFill>
                <a:latin typeface="Corbel"/>
              </a:rPr>
              <a:t>Bronfenbrenner</a:t>
            </a:r>
            <a:endParaRPr lang="en-GB" sz="4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F840BE-6E58-4A9B-381B-A4382F14F43B}"/>
              </a:ext>
            </a:extLst>
          </p:cNvPr>
          <p:cNvSpPr txBox="1"/>
          <p:nvPr/>
        </p:nvSpPr>
        <p:spPr>
          <a:xfrm>
            <a:off x="6823972" y="2031780"/>
            <a:ext cx="4812609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dirty="0"/>
              <a:t>How child development is impacted by contextual factors</a:t>
            </a:r>
          </a:p>
          <a:p>
            <a:endParaRPr lang="en-GB" sz="2000" dirty="0"/>
          </a:p>
          <a:p>
            <a:pPr marL="342900" indent="-342900">
              <a:buFont typeface="Arial"/>
              <a:buChar char="•"/>
            </a:pPr>
            <a:r>
              <a:rPr lang="en-GB" sz="2000" dirty="0"/>
              <a:t>Universal Model (</a:t>
            </a:r>
            <a:r>
              <a:rPr lang="en-GB" sz="2000" dirty="0" err="1"/>
              <a:t>ie</a:t>
            </a:r>
            <a:r>
              <a:rPr lang="en-GB" sz="2000" dirty="0"/>
              <a:t> for development of all children)</a:t>
            </a:r>
          </a:p>
          <a:p>
            <a:endParaRPr lang="en-GB" sz="2000" dirty="0"/>
          </a:p>
          <a:p>
            <a:pPr marL="342900" indent="-342900">
              <a:buFont typeface="Arial"/>
              <a:buChar char="•"/>
            </a:pPr>
            <a:r>
              <a:rPr lang="en-GB" sz="2000" dirty="0"/>
              <a:t>Misses specific barriers for disadvantaged young people</a:t>
            </a:r>
          </a:p>
          <a:p>
            <a:pPr marL="342900" indent="-342900">
              <a:buFont typeface="Arial"/>
              <a:buChar char="•"/>
            </a:pPr>
            <a:endParaRPr lang="en-GB" sz="2000" dirty="0"/>
          </a:p>
          <a:p>
            <a:pPr marL="342900" indent="-342900">
              <a:buFont typeface="Arial"/>
              <a:buChar char="•"/>
            </a:pPr>
            <a:r>
              <a:rPr lang="en-GB" sz="2000" dirty="0"/>
              <a:t>Commonly used in Social Work, Health and Criminal Justice as well as Education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FFFCBB-3520-5FF5-D189-BB0E9DAC6924}"/>
              </a:ext>
            </a:extLst>
          </p:cNvPr>
          <p:cNvSpPr txBox="1"/>
          <p:nvPr/>
        </p:nvSpPr>
        <p:spPr>
          <a:xfrm>
            <a:off x="-951897" y="139654"/>
            <a:ext cx="1113725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dirty="0"/>
              <a:t>Theories Underpinning The Model</a:t>
            </a:r>
          </a:p>
        </p:txBody>
      </p:sp>
    </p:spTree>
    <p:extLst>
      <p:ext uri="{BB962C8B-B14F-4D97-AF65-F5344CB8AC3E}">
        <p14:creationId xmlns:p14="http://schemas.microsoft.com/office/powerpoint/2010/main" val="1999184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50796B-631D-62F1-F265-9C97A686A5C1}"/>
              </a:ext>
            </a:extLst>
          </p:cNvPr>
          <p:cNvSpPr txBox="1"/>
          <p:nvPr/>
        </p:nvSpPr>
        <p:spPr>
          <a:xfrm>
            <a:off x="6708716" y="1332687"/>
            <a:ext cx="251248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4400" dirty="0">
                <a:solidFill>
                  <a:srgbClr val="EDEDED"/>
                </a:solidFill>
                <a:latin typeface="Corbel"/>
              </a:rPr>
              <a:t>Brown</a:t>
            </a:r>
            <a:endParaRPr lang="en-GB" sz="4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16EDA7-0F48-BD73-8751-0351F93818ED}"/>
              </a:ext>
            </a:extLst>
          </p:cNvPr>
          <p:cNvSpPr txBox="1"/>
          <p:nvPr/>
        </p:nvSpPr>
        <p:spPr>
          <a:xfrm>
            <a:off x="6740879" y="2275243"/>
            <a:ext cx="4667168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/>
              <a:t>Child-centred lens, disadvantaged pupils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GB" dirty="0"/>
          </a:p>
          <a:p>
            <a:pPr marL="285750" indent="-285750">
              <a:buFont typeface="Arial"/>
              <a:buChar char="•"/>
            </a:pPr>
            <a:r>
              <a:rPr lang="en-GB" dirty="0"/>
              <a:t>'Binds' – as child negotiates/wrestles barriers they constrict further, developing tensions and trade-offs</a:t>
            </a:r>
          </a:p>
          <a:p>
            <a:pPr marL="285750" indent="-285750">
              <a:buFont typeface="Arial"/>
              <a:buChar char="•"/>
            </a:pPr>
            <a:endParaRPr lang="en-GB" dirty="0"/>
          </a:p>
          <a:p>
            <a:pPr marL="285750" indent="-285750">
              <a:buFont typeface="Arial"/>
              <a:buChar char="•"/>
            </a:pPr>
            <a:r>
              <a:rPr lang="en-GB" dirty="0">
                <a:ea typeface="+mn-lt"/>
                <a:cs typeface="+mn-lt"/>
              </a:rPr>
              <a:t>Acknowledges important role of child's agency  - not passive</a:t>
            </a:r>
          </a:p>
          <a:p>
            <a:pPr marL="285750" indent="-285750">
              <a:buFont typeface="Arial"/>
              <a:buChar char="•"/>
            </a:pPr>
            <a:endParaRPr lang="en-GB" dirty="0"/>
          </a:p>
          <a:p>
            <a:pPr marL="285750" indent="-285750">
              <a:buFont typeface="Arial"/>
              <a:buChar char="•"/>
            </a:pPr>
            <a:r>
              <a:rPr lang="en-GB" dirty="0"/>
              <a:t>Highlights how children's actions mediate and shape external challenges</a:t>
            </a:r>
          </a:p>
          <a:p>
            <a:pPr marL="285750" indent="-285750">
              <a:buFont typeface="Arial"/>
              <a:buChar char="•"/>
            </a:pPr>
            <a:endParaRPr lang="en-GB" dirty="0"/>
          </a:p>
          <a:p>
            <a:pPr marL="285750" indent="-285750">
              <a:buFont typeface="Arial"/>
              <a:buChar char="•"/>
            </a:pPr>
            <a:r>
              <a:rPr lang="en-GB" i="1" dirty="0">
                <a:ea typeface="+mn-lt"/>
                <a:cs typeface="+mn-lt"/>
              </a:rPr>
              <a:t>See this </a:t>
            </a:r>
            <a:r>
              <a:rPr lang="en-GB" i="1" dirty="0">
                <a:ea typeface="+mn-lt"/>
                <a:cs typeface="+mn-lt"/>
                <a:hlinkClick r:id="rId3"/>
              </a:rPr>
              <a:t>paper</a:t>
            </a:r>
            <a:r>
              <a:rPr lang="en-GB" i="1" dirty="0">
                <a:ea typeface="+mn-lt"/>
                <a:cs typeface="+mn-lt"/>
              </a:rPr>
              <a:t> and this </a:t>
            </a:r>
            <a:r>
              <a:rPr lang="en-GB" i="1" dirty="0">
                <a:ea typeface="+mn-lt"/>
                <a:cs typeface="+mn-lt"/>
                <a:hlinkClick r:id="rId4"/>
              </a:rPr>
              <a:t>book</a:t>
            </a:r>
            <a:r>
              <a:rPr lang="en-GB" i="1" dirty="0">
                <a:ea typeface="+mn-lt"/>
                <a:cs typeface="+mn-lt"/>
              </a:rPr>
              <a:t> for further discussion of the theory.  Contact Ceri Brown to request copies of book chapter(s): </a:t>
            </a:r>
            <a:r>
              <a:rPr lang="en-GB" i="1" dirty="0">
                <a:ea typeface="+mn-lt"/>
                <a:cs typeface="+mn-lt"/>
                <a:hlinkClick r:id="rId5"/>
              </a:rPr>
              <a:t>C.L.Brown@bath.ac.uk</a:t>
            </a:r>
            <a:endParaRPr lang="en-GB" dirty="0"/>
          </a:p>
          <a:p>
            <a:pPr marL="285750" indent="-285750">
              <a:buFont typeface="Arial"/>
              <a:buChar char="•"/>
            </a:pP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FFFCBB-3520-5FF5-D189-BB0E9DAC6924}"/>
              </a:ext>
            </a:extLst>
          </p:cNvPr>
          <p:cNvSpPr txBox="1"/>
          <p:nvPr/>
        </p:nvSpPr>
        <p:spPr>
          <a:xfrm>
            <a:off x="-1200190" y="191025"/>
            <a:ext cx="1113725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dirty="0"/>
              <a:t>Theories Underpinning The Model</a:t>
            </a:r>
          </a:p>
        </p:txBody>
      </p:sp>
      <p:pic>
        <p:nvPicPr>
          <p:cNvPr id="5" name="Picture 5" descr="Shape, arrow&#10;&#10;Description automatically generated">
            <a:extLst>
              <a:ext uri="{FF2B5EF4-FFF2-40B4-BE49-F238E27FC236}">
                <a16:creationId xmlns:a16="http://schemas.microsoft.com/office/drawing/2014/main" id="{577BFE3B-7787-2477-BD3E-79DC901312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038" y="1253398"/>
            <a:ext cx="6202797" cy="531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01288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6293d40-cce0-47a8-9fe7-2b1e7732b072" xsi:nil="true"/>
    <lcf76f155ced4ddcb4097134ff3c332f xmlns="03f34c71-13bb-4750-b5ae-1fe4c2a5434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1957B3C8BC4742AD1C6938CF178E1A" ma:contentTypeVersion="9" ma:contentTypeDescription="Create a new document." ma:contentTypeScope="" ma:versionID="1c7b7a9f9edcfc3fb4190eda8bd0b744">
  <xsd:schema xmlns:xsd="http://www.w3.org/2001/XMLSchema" xmlns:xs="http://www.w3.org/2001/XMLSchema" xmlns:p="http://schemas.microsoft.com/office/2006/metadata/properties" xmlns:ns2="03f34c71-13bb-4750-b5ae-1fe4c2a54347" xmlns:ns3="46293d40-cce0-47a8-9fe7-2b1e7732b072" targetNamespace="http://schemas.microsoft.com/office/2006/metadata/properties" ma:root="true" ma:fieldsID="fe7f849481742904e2abcc89b3f1ef12" ns2:_="" ns3:_="">
    <xsd:import namespace="03f34c71-13bb-4750-b5ae-1fe4c2a54347"/>
    <xsd:import namespace="46293d40-cce0-47a8-9fe7-2b1e7732b0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f34c71-13bb-4750-b5ae-1fe4c2a543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85693718-8356-48ba-866a-85db3a9efc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293d40-cce0-47a8-9fe7-2b1e7732b07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4c3df5d-0ee8-4996-9132-2c7b9553898e}" ma:internalName="TaxCatchAll" ma:showField="CatchAllData" ma:web="46293d40-cce0-47a8-9fe7-2b1e7732b0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A39E10-0AB3-401A-88BF-8CBB590AF749}">
  <ds:schemaRefs>
    <ds:schemaRef ds:uri="http://schemas.microsoft.com/office/2006/metadata/properties"/>
    <ds:schemaRef ds:uri="http://schemas.microsoft.com/office/infopath/2007/PartnerControls"/>
    <ds:schemaRef ds:uri="46293d40-cce0-47a8-9fe7-2b1e7732b072"/>
    <ds:schemaRef ds:uri="03f34c71-13bb-4750-b5ae-1fe4c2a54347"/>
  </ds:schemaRefs>
</ds:datastoreItem>
</file>

<file path=customXml/itemProps2.xml><?xml version="1.0" encoding="utf-8"?>
<ds:datastoreItem xmlns:ds="http://schemas.openxmlformats.org/officeDocument/2006/customXml" ds:itemID="{80798B92-72A8-411C-BFE9-BB08D7D478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D9CD7B-6CB4-4716-A111-D585AEBD9B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f34c71-13bb-4750-b5ae-1fe4c2a54347"/>
    <ds:schemaRef ds:uri="46293d40-cce0-47a8-9fe7-2b1e7732b0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473</TotalTime>
  <Words>1324</Words>
  <Application>Microsoft Office PowerPoint</Application>
  <PresentationFormat>Widescreen</PresentationFormat>
  <Paragraphs>229</Paragraphs>
  <Slides>22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Depth</vt:lpstr>
      <vt:lpstr>Tackling  NEET  Session 1: Understanding NEEThood</vt:lpstr>
      <vt:lpstr>Common Assumptions &amp; Misconceptions:  How Young People become NEET</vt:lpstr>
      <vt:lpstr>Why is it important to develop our understanding of the reasons young people become NEET?</vt:lpstr>
      <vt:lpstr>Somerset Statistics: Increased NEET Risk for Specific Groups </vt:lpstr>
      <vt:lpstr>Where Do These Findings Come From?</vt:lpstr>
      <vt:lpstr>Where Does This Information Come From?</vt:lpstr>
      <vt:lpstr>NEET: A Comprehensive Framework of Risk Factors</vt:lpstr>
      <vt:lpstr>PowerPoint Presentation</vt:lpstr>
      <vt:lpstr>PowerPoint Presentation</vt:lpstr>
      <vt:lpstr>PowerPoint Presentation</vt:lpstr>
      <vt:lpstr>PowerPoint Presentation</vt:lpstr>
      <vt:lpstr>Which of these factors do you consider might be most/least important for the young person?</vt:lpstr>
      <vt:lpstr>Which of these domains do you consider might be most/least important for the young person?</vt:lpstr>
      <vt:lpstr>Unpicking Risks for your 'Case' </vt:lpstr>
      <vt:lpstr>Your 'Case' Young Person </vt:lpstr>
      <vt:lpstr>You might target a particular domain for different reasons: </vt:lpstr>
      <vt:lpstr>Young People and Adults Highlight Different Factors as being most significant</vt:lpstr>
      <vt:lpstr>PowerPoint Presentation</vt:lpstr>
      <vt:lpstr>Discussion</vt:lpstr>
      <vt:lpstr>How a broader understanding of risk to NEEThood can shape your work</vt:lpstr>
      <vt:lpstr>Tackling NEEThod: Training Programme</vt:lpstr>
      <vt:lpstr>Evaluation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Douthwaite</dc:creator>
  <cp:lastModifiedBy>Alison Douthwaite</cp:lastModifiedBy>
  <cp:revision>1613</cp:revision>
  <dcterms:created xsi:type="dcterms:W3CDTF">2022-12-05T10:02:08Z</dcterms:created>
  <dcterms:modified xsi:type="dcterms:W3CDTF">2023-02-22T12:05:54Z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0x010100781957B3C8BC4742AD1C6938CF178E1A</vt:lpwstr>
  </property>
  <property fmtid="{D5CDD505-2E9C-101B-9397-08002B2CF9AE}" pid="3" name="MediaServiceImageTags">
    <vt:lpwstr/>
  </property>
</Properties>
</file>